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74" r:id="rId4"/>
    <p:sldId id="257" r:id="rId5"/>
    <p:sldId id="258" r:id="rId6"/>
    <p:sldId id="266" r:id="rId7"/>
    <p:sldId id="283" r:id="rId8"/>
    <p:sldId id="280" r:id="rId9"/>
    <p:sldId id="284" r:id="rId10"/>
    <p:sldId id="275" r:id="rId11"/>
    <p:sldId id="263" r:id="rId12"/>
    <p:sldId id="282" r:id="rId13"/>
    <p:sldId id="276" r:id="rId14"/>
    <p:sldId id="260" r:id="rId15"/>
    <p:sldId id="270" r:id="rId16"/>
    <p:sldId id="269" r:id="rId17"/>
    <p:sldId id="268" r:id="rId18"/>
    <p:sldId id="267" r:id="rId19"/>
    <p:sldId id="273" r:id="rId20"/>
    <p:sldId id="281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8" autoAdjust="0"/>
    <p:restoredTop sz="86475"/>
  </p:normalViewPr>
  <p:slideViewPr>
    <p:cSldViewPr snapToGrid="0" showGuides="1">
      <p:cViewPr varScale="1">
        <p:scale>
          <a:sx n="120" d="100"/>
          <a:sy n="120" d="100"/>
        </p:scale>
        <p:origin x="216" y="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7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40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359E-4422-C744-B655-176DEA4B1113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1354B-B232-A84F-8955-89828C2044E8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5740-CD48-8F4A-BC6C-B4363CB4981C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4E80-18B1-6444-961E-8C032A8B1C48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FE9C-1604-CF4B-855E-90EEDA31655D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7957-3ACC-9D46-9BBE-B180311CD9C1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0D29-2E78-6849-9DA0-3DDB118CA416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E558-6886-B842-9918-7AF58E2236DF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F376-92D8-164A-A33F-6C47E26252BD}" type="datetime1">
              <a:rPr lang="zh-CN" altLang="en-US" smtClean="0"/>
              <a:t>2023/11/6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A547E-FC48-9244-B69A-01B175E1FBF2}" type="datetime1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B0C5-A8C1-8B4F-8DFB-B36DDCC4371F}" type="datetime1">
              <a:rPr lang="zh-CN" altLang="en-US" smtClean="0"/>
              <a:t>2023/11/6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3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45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7.png"/><Relationship Id="rId7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2340" y="1316990"/>
            <a:ext cx="880427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/>
              <a:t>Parity doublet model for baryon octets based on the quark-line diagram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45840" y="2852737"/>
            <a:ext cx="4187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/>
              <a:t>Bikai</a:t>
            </a:r>
            <a:r>
              <a:rPr lang="en-US" altLang="zh-CN" sz="2000" dirty="0"/>
              <a:t> Gao, Toru Kojo, </a:t>
            </a:r>
            <a:r>
              <a:rPr lang="en-US" altLang="zh-CN" sz="2000" dirty="0" err="1"/>
              <a:t>Masayasu</a:t>
            </a:r>
            <a:r>
              <a:rPr lang="en-US" altLang="zh-CN" sz="2000" dirty="0"/>
              <a:t> Harada</a:t>
            </a:r>
          </a:p>
          <a:p>
            <a:pPr algn="ctr"/>
            <a:endParaRPr lang="en-US" altLang="zh-CN" sz="2000" dirty="0"/>
          </a:p>
          <a:p>
            <a:pPr algn="ctr"/>
            <a:r>
              <a:rPr lang="zh-CN" altLang="en-US" sz="2000" dirty="0">
                <a:sym typeface="+mn-ea"/>
              </a:rPr>
              <a:t>Dept. of Phys., Nagoya Univ</a:t>
            </a:r>
            <a:r>
              <a:rPr lang="en-US" altLang="zh-CN" sz="2000" dirty="0" err="1">
                <a:sym typeface="+mn-ea"/>
              </a:rPr>
              <a:t>ersity</a:t>
            </a:r>
            <a:endParaRPr lang="en-US" altLang="zh-CN" sz="2000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55135" y="5408930"/>
            <a:ext cx="3477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Nov. 8-9/2023, ELPH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AA5251-75B7-E108-4079-31C55CC5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81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Chiral Representation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B3EB71-D1E0-7DF1-234C-122EB33E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E1276E-2285-FDD7-B894-5B8F67C49DB8}"/>
              </a:ext>
            </a:extLst>
          </p:cNvPr>
          <p:cNvSpPr txBox="1"/>
          <p:nvPr/>
        </p:nvSpPr>
        <p:spPr>
          <a:xfrm>
            <a:off x="457200" y="1059366"/>
            <a:ext cx="748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Chiral representations of quarks under SU(3)</a:t>
            </a:r>
            <a:r>
              <a:rPr kumimoji="1" lang="en-US" altLang="zh-CN" sz="2400" baseline="-25000" dirty="0"/>
              <a:t>L</a:t>
            </a:r>
            <a:r>
              <a:rPr kumimoji="1" lang="en-US" altLang="zh-CN" sz="2400" dirty="0"/>
              <a:t> X SU(3)</a:t>
            </a:r>
            <a:r>
              <a:rPr kumimoji="1" lang="en-US" altLang="zh-CN" sz="2400" baseline="-25000" dirty="0"/>
              <a:t>R </a:t>
            </a:r>
            <a:r>
              <a:rPr kumimoji="1" lang="en-US" altLang="zh-CN" sz="2400" dirty="0"/>
              <a:t>are </a:t>
            </a:r>
            <a:endParaRPr kumimoji="1" lang="zh-CN" alt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1D89C8-B0A1-80E3-5DE8-4AA219117113}"/>
                  </a:ext>
                </a:extLst>
              </p:cNvPr>
              <p:cNvSpPr txBox="1"/>
              <p:nvPr/>
            </p:nvSpPr>
            <p:spPr>
              <a:xfrm>
                <a:off x="892097" y="1619047"/>
                <a:ext cx="107433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/>
                  <a:t>Left-handed quark:   </a:t>
                </a:r>
                <a:r>
                  <a:rPr kumimoji="1" lang="en-US" altLang="zh-CN" sz="2400" dirty="0" err="1"/>
                  <a:t>q</a:t>
                </a:r>
                <a:r>
                  <a:rPr kumimoji="1" lang="en-US" altLang="zh-CN" sz="2400" baseline="-25000" dirty="0" err="1"/>
                  <a:t>L</a:t>
                </a:r>
                <a:r>
                  <a:rPr kumimoji="1" lang="en-US" altLang="zh-CN" sz="2400" baseline="-25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zh-CN" sz="2400" baseline="-25000" dirty="0">
                    <a:ea typeface="Cambria Math" panose="02040503050406030204" pitchFamily="18" charset="0"/>
                  </a:rPr>
                  <a:t>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(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:r>
                  <a:rPr kumimoji="1" lang="en-US" altLang="zh-CN" sz="2400" i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L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, 1</a:t>
                </a:r>
                <a:r>
                  <a:rPr kumimoji="1" lang="en-US" altLang="zh-CN" sz="2400" i="1" baseline="-25000" dirty="0">
                    <a:ea typeface="Cambria Math" panose="02040503050406030204" pitchFamily="18" charset="0"/>
                  </a:rPr>
                  <a:t>R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)                           </a:t>
                </a:r>
                <a:r>
                  <a:rPr kumimoji="1" lang="en-US" altLang="zh-CN" sz="2400" dirty="0"/>
                  <a:t>Right-handed quark:   </a:t>
                </a:r>
                <a:r>
                  <a:rPr kumimoji="1" lang="en-US" altLang="zh-CN" sz="2400" dirty="0" err="1"/>
                  <a:t>q</a:t>
                </a:r>
                <a:r>
                  <a:rPr kumimoji="1" lang="en-US" altLang="zh-CN" sz="2400" baseline="-25000" dirty="0" err="1"/>
                  <a:t>R</a:t>
                </a:r>
                <a:r>
                  <a:rPr kumimoji="1" lang="en-US" altLang="zh-CN" sz="2400" baseline="-250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kumimoji="1" lang="en-US" altLang="zh-CN" sz="2400" baseline="-25000" dirty="0">
                    <a:ea typeface="Cambria Math" panose="02040503050406030204" pitchFamily="18" charset="0"/>
                  </a:rPr>
                  <a:t>  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( 1</a:t>
                </a:r>
                <a:r>
                  <a:rPr kumimoji="1" lang="en-US" altLang="zh-CN" sz="2400" i="1" baseline="-25000" dirty="0">
                    <a:ea typeface="Cambria Math" panose="02040503050406030204" pitchFamily="18" charset="0"/>
                  </a:rPr>
                  <a:t>L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, </a:t>
                </a:r>
                <a:r>
                  <a:rPr kumimoji="1" lang="en-US" altLang="zh-CN" sz="24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3</a:t>
                </a:r>
                <a:r>
                  <a:rPr kumimoji="1" lang="en-US" altLang="zh-CN" sz="2400" i="1" baseline="-250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R</a:t>
                </a:r>
                <a:r>
                  <a:rPr kumimoji="1" lang="en-US" altLang="zh-CN" sz="2400" dirty="0">
                    <a:ea typeface="Cambria Math" panose="02040503050406030204" pitchFamily="18" charset="0"/>
                  </a:rPr>
                  <a:t> )</a:t>
                </a:r>
              </a:p>
              <a:p>
                <a:r>
                  <a:rPr kumimoji="1" lang="en-US" altLang="zh-CN" sz="2000" dirty="0"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F1D89C8-B0A1-80E3-5DE8-4AA219117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7" y="1619047"/>
                <a:ext cx="10743312" cy="769441"/>
              </a:xfrm>
              <a:prstGeom prst="rect">
                <a:avLst/>
              </a:prstGeom>
              <a:blipFill>
                <a:blip r:embed="rId2"/>
                <a:stretch>
                  <a:fillRect l="-945" t="-4839" r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94308BBC-8F75-41A6-978A-13880F9CA4F9}"/>
              </a:ext>
            </a:extLst>
          </p:cNvPr>
          <p:cNvSpPr txBox="1"/>
          <p:nvPr/>
        </p:nvSpPr>
        <p:spPr>
          <a:xfrm>
            <a:off x="457199" y="2529782"/>
            <a:ext cx="10236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/>
              <a:t>We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have the following possibilities for the chiral representations of baryons: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F8826F-24D7-8424-60BA-D946E8CAE078}"/>
                  </a:ext>
                </a:extLst>
              </p:cNvPr>
              <p:cNvSpPr txBox="1"/>
              <p:nvPr/>
            </p:nvSpPr>
            <p:spPr>
              <a:xfrm>
                <a:off x="892097" y="3191397"/>
                <a:ext cx="7917366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 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3, 1</m:t>
                        </m:r>
                      </m:e>
                    </m:d>
                    <m:nary>
                      <m:naryPr>
                        <m:chr m:val="⨂"/>
                        <m:subHide m:val="on"/>
                        <m:supHide m:val="on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3,1</m:t>
                            </m:r>
                          </m:e>
                        </m:d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⨂"/>
                            <m:subHide m:val="on"/>
                            <m:supHide m:val="on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(3,1)</m:t>
                        </m:r>
                      </m:e>
                    </m:nary>
                  </m:oMath>
                </a14:m>
                <a:endParaRPr kumimoji="1" lang="en-US" altLang="zh-CN" sz="2800" b="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CN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kumimoji="1" lang="zh-CN" alt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1, 1</m:t>
                        </m:r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⨁2(8, 1)⨁</m:t>
                    </m:r>
                    <m:r>
                      <a:rPr kumimoji="1" lang="en-US" altLang="zh-CN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(10, 1)</m:t>
                    </m:r>
                  </m:oMath>
                </a14:m>
                <a:endParaRPr kumimoji="1" lang="en-US" altLang="zh-CN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FF8826F-24D7-8424-60BA-D946E8CAE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7" y="3191397"/>
                <a:ext cx="7917366" cy="861774"/>
              </a:xfrm>
              <a:prstGeom prst="rect">
                <a:avLst/>
              </a:prstGeom>
              <a:blipFill>
                <a:blip r:embed="rId3"/>
                <a:stretch>
                  <a:fillRect l="-1603" t="-66667" b="-49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E059B99F-CCD5-864E-DB52-3ABE8471348A}"/>
              </a:ext>
            </a:extLst>
          </p:cNvPr>
          <p:cNvCxnSpPr>
            <a:cxnSpLocks/>
          </p:cNvCxnSpPr>
          <p:nvPr/>
        </p:nvCxnSpPr>
        <p:spPr>
          <a:xfrm>
            <a:off x="4170556" y="4148895"/>
            <a:ext cx="34011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A39332-D027-4F56-11FB-9276C2DEE64D}"/>
                  </a:ext>
                </a:extLst>
              </p:cNvPr>
              <p:cNvSpPr txBox="1"/>
              <p:nvPr/>
            </p:nvSpPr>
            <p:spPr>
              <a:xfrm>
                <a:off x="970156" y="4610738"/>
                <a:ext cx="7917366" cy="8626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 </m:t>
                    </m:r>
                    <m:sSub>
                      <m:sSub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</m:oMath>
                </a14:m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3, 1</m:t>
                        </m:r>
                      </m:e>
                    </m:d>
                    <m:nary>
                      <m:naryPr>
                        <m:chr m:val="⨂"/>
                        <m:subHide m:val="on"/>
                        <m:supHide m:val="on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1,3</m:t>
                            </m:r>
                          </m:e>
                        </m:d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⨂"/>
                            <m:subHide m:val="on"/>
                            <m:supHide m:val="on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(1,3)</m:t>
                        </m:r>
                      </m:e>
                    </m:nary>
                  </m:oMath>
                </a14:m>
                <a:endParaRPr kumimoji="1" lang="en-US" altLang="zh-CN" sz="2800" b="0" dirty="0">
                  <a:ea typeface="Cambria Math" panose="02040503050406030204" pitchFamily="18" charset="0"/>
                </a:endParaRPr>
              </a:p>
              <a:p>
                <a:r>
                  <a:rPr kumimoji="1" lang="en-US" altLang="zh-CN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kumimoji="1" lang="zh-CN" alt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</a:t>
                </a:r>
                <a:r>
                  <a:rPr kumimoji="1" lang="en-US" altLang="zh-CN" sz="2800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~ </m:t>
                    </m:r>
                    <m:d>
                      <m:dPr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i="1">
                            <a:latin typeface="Cambria Math" panose="02040503050406030204" pitchFamily="18" charset="0"/>
                          </a:rPr>
                          <m:t>3, </m:t>
                        </m:r>
                        <m:acc>
                          <m:accPr>
                            <m:chr m:val="̅"/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⨁(3, 6)</m:t>
                    </m:r>
                  </m:oMath>
                </a14:m>
                <a:endParaRPr kumimoji="1" lang="en-US" altLang="zh-CN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FA39332-D027-4F56-11FB-9276C2DE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56" y="4610738"/>
                <a:ext cx="7917366" cy="862672"/>
              </a:xfrm>
              <a:prstGeom prst="rect">
                <a:avLst/>
              </a:prstGeom>
              <a:blipFill>
                <a:blip r:embed="rId4"/>
                <a:stretch>
                  <a:fillRect l="-1603" t="-64286" b="-4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6946CBE4-5D55-15E2-EB8E-CDD909D1F0D2}"/>
              </a:ext>
            </a:extLst>
          </p:cNvPr>
          <p:cNvCxnSpPr>
            <a:cxnSpLocks/>
          </p:cNvCxnSpPr>
          <p:nvPr/>
        </p:nvCxnSpPr>
        <p:spPr>
          <a:xfrm>
            <a:off x="4309946" y="5594837"/>
            <a:ext cx="18678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81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Chiral Representation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B3EB71-D1E0-7DF1-234C-122EB33E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5" name="图片 14" descr="图表&#10;&#10;描述已自动生成">
            <a:extLst>
              <a:ext uri="{FF2B5EF4-FFF2-40B4-BE49-F238E27FC236}">
                <a16:creationId xmlns:a16="http://schemas.microsoft.com/office/drawing/2014/main" id="{C09FAA0D-B91A-AB77-DEBE-175243736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" y="899795"/>
            <a:ext cx="11986461" cy="5235962"/>
          </a:xfrm>
          <a:prstGeom prst="rect">
            <a:avLst/>
          </a:prstGeom>
        </p:spPr>
      </p:pic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9DD92E87-9E9C-0766-C6B0-0064BDA69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8" y="2235110"/>
            <a:ext cx="2772767" cy="2088696"/>
          </a:xfrm>
          <a:prstGeom prst="rect">
            <a:avLst/>
          </a:prstGeom>
        </p:spPr>
      </p:pic>
      <p:pic>
        <p:nvPicPr>
          <p:cNvPr id="8" name="图片 7" descr="图示, 徽标&#10;&#10;描述已自动生成">
            <a:extLst>
              <a:ext uri="{FF2B5EF4-FFF2-40B4-BE49-F238E27FC236}">
                <a16:creationId xmlns:a16="http://schemas.microsoft.com/office/drawing/2014/main" id="{B5486429-D237-1EF1-FAD2-73AFC6772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564" y="2235110"/>
            <a:ext cx="2797037" cy="2088696"/>
          </a:xfrm>
          <a:prstGeom prst="rect">
            <a:avLst/>
          </a:prstGeom>
        </p:spPr>
      </p:pic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61DC5038-3585-B4FA-6C35-482DAACE6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05" y="2235110"/>
            <a:ext cx="2741989" cy="208869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19D9B43-7EA2-3ED6-25A0-4D2121A7255A}"/>
              </a:ext>
            </a:extLst>
          </p:cNvPr>
          <p:cNvSpPr/>
          <p:nvPr/>
        </p:nvSpPr>
        <p:spPr>
          <a:xfrm>
            <a:off x="7592291" y="3429000"/>
            <a:ext cx="258618" cy="320964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L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4DCA54C-0984-98CC-E5B0-E638569885B0}"/>
              </a:ext>
            </a:extLst>
          </p:cNvPr>
          <p:cNvSpPr/>
          <p:nvPr/>
        </p:nvSpPr>
        <p:spPr>
          <a:xfrm>
            <a:off x="8154632" y="3429000"/>
            <a:ext cx="258618" cy="320964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rgbClr val="FF0000"/>
                </a:solidFill>
              </a:rPr>
              <a:t>L</a:t>
            </a:r>
            <a:endParaRPr kumimoji="1"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6EEEE91-3924-D12A-47DD-CCDAA72CD00B}"/>
              </a:ext>
            </a:extLst>
          </p:cNvPr>
          <p:cNvSpPr/>
          <p:nvPr/>
        </p:nvSpPr>
        <p:spPr>
          <a:xfrm>
            <a:off x="8980511" y="3429000"/>
            <a:ext cx="258618" cy="38440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rgbClr val="00B0F0"/>
                </a:solidFill>
              </a:rPr>
              <a:t>R</a:t>
            </a:r>
            <a:endParaRPr kumimoji="1" lang="zh-CN" altLang="en-US" sz="2800" b="1" dirty="0">
              <a:solidFill>
                <a:srgbClr val="00B0F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1D352D2-D361-9FA0-38F8-79CDF1E1B1A8}"/>
              </a:ext>
            </a:extLst>
          </p:cNvPr>
          <p:cNvSpPr/>
          <p:nvPr/>
        </p:nvSpPr>
        <p:spPr>
          <a:xfrm>
            <a:off x="9542852" y="3429000"/>
            <a:ext cx="200572" cy="38440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b="1" dirty="0">
                <a:solidFill>
                  <a:srgbClr val="00B0F0"/>
                </a:solidFill>
              </a:rPr>
              <a:t>R</a:t>
            </a:r>
            <a:endParaRPr kumimoji="1" lang="zh-CN" alt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3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358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Contents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70C8F4-B875-423F-CBD9-EFDE0A95223E}"/>
              </a:ext>
            </a:extLst>
          </p:cNvPr>
          <p:cNvSpPr txBox="1"/>
          <p:nvPr/>
        </p:nvSpPr>
        <p:spPr>
          <a:xfrm>
            <a:off x="1055914" y="1382286"/>
            <a:ext cx="929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Model construction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rgbClr val="002060"/>
                </a:solidFill>
              </a:rPr>
              <a:t>Case analysis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3621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411" y="253"/>
                  <a:ext cx="6089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b="1" dirty="0"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Model 1: only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</m:oMath>
                  </a14:m>
                  <a:endParaRPr lang="en-US" altLang="zh-CN" sz="3200" b="1" dirty="0">
                    <a:solidFill>
                      <a:schemeClr val="accent5">
                        <a:lumMod val="50000"/>
                      </a:schemeClr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endParaRPr>
                </a:p>
              </p:txBody>
            </p:sp>
          </mc:Choice>
          <mc:Fallback xmlns="">
            <p:sp>
              <p:nvSpPr>
                <p:cNvPr id="57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" y="253"/>
                  <a:ext cx="6089" cy="1018"/>
                </a:xfrm>
                <a:prstGeom prst="rect">
                  <a:avLst/>
                </a:prstGeom>
                <a:blipFill>
                  <a:blip r:embed="rId2"/>
                  <a:stretch>
                    <a:fillRect l="-4590" t="-13462" r="-2295" b="-36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785FBA-1F31-C11E-452B-D705F9CA78C1}"/>
                  </a:ext>
                </a:extLst>
              </p:cNvPr>
              <p:cNvSpPr txBox="1"/>
              <p:nvPr/>
            </p:nvSpPr>
            <p:spPr>
              <a:xfrm>
                <a:off x="260985" y="1126435"/>
                <a:ext cx="84854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200" dirty="0"/>
                  <a:t>Only </a:t>
                </a:r>
                <a14:m>
                  <m:oMath xmlns:m="http://schemas.openxmlformats.org/officeDocument/2006/math">
                    <m:r>
                      <a:rPr kumimoji="1"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kumimoji="1" lang="en-US" altLang="zh-CN" sz="3200" dirty="0"/>
                  <a:t> is included</a:t>
                </a:r>
                <a:endParaRPr kumimoji="1" lang="zh-CN" altLang="en-US" sz="32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16785FBA-1F31-C11E-452B-D705F9CA7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" y="1126435"/>
                <a:ext cx="8485450" cy="584775"/>
              </a:xfrm>
              <a:prstGeom prst="rect">
                <a:avLst/>
              </a:prstGeom>
              <a:blipFill>
                <a:blip r:embed="rId3"/>
                <a:stretch>
                  <a:fillRect l="-1794" t="-12766" b="-319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图示&#10;&#10;描述已自动生成">
            <a:extLst>
              <a:ext uri="{FF2B5EF4-FFF2-40B4-BE49-F238E27FC236}">
                <a16:creationId xmlns:a16="http://schemas.microsoft.com/office/drawing/2014/main" id="{CA6D46F5-6EDF-FA17-0B70-2A9512833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036" y="1036002"/>
            <a:ext cx="2350631" cy="1713628"/>
          </a:xfrm>
          <a:prstGeom prst="rect">
            <a:avLst/>
          </a:prstGeom>
        </p:spPr>
      </p:pic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E7F427D4-880F-B684-E904-FCF597056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" y="3188511"/>
            <a:ext cx="9247718" cy="2475605"/>
          </a:xfrm>
          <a:prstGeom prst="rect">
            <a:avLst/>
          </a:prstGeom>
        </p:spPr>
      </p:pic>
      <p:sp>
        <p:nvSpPr>
          <p:cNvPr id="12" name="下箭头 11">
            <a:extLst>
              <a:ext uri="{FF2B5EF4-FFF2-40B4-BE49-F238E27FC236}">
                <a16:creationId xmlns:a16="http://schemas.microsoft.com/office/drawing/2014/main" id="{2F3E7B04-419A-52FF-DFA9-E29CF74B0DDC}"/>
              </a:ext>
            </a:extLst>
          </p:cNvPr>
          <p:cNvSpPr/>
          <p:nvPr/>
        </p:nvSpPr>
        <p:spPr>
          <a:xfrm>
            <a:off x="5091289" y="2749630"/>
            <a:ext cx="489655" cy="438881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5987854-F909-FAA5-BE57-4503BFC1F9C7}"/>
                  </a:ext>
                </a:extLst>
              </p:cNvPr>
              <p:cNvSpPr txBox="1"/>
              <p:nvPr/>
            </p:nvSpPr>
            <p:spPr>
              <a:xfrm>
                <a:off x="9561690" y="3688645"/>
                <a:ext cx="22803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1" lang="en-US" altLang="zh-CN" sz="2400" dirty="0"/>
                  <a:t> only contributes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zh-CN" sz="2400" dirty="0"/>
                  <a:t> baryons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5987854-F909-FAA5-BE57-4503BFC1F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690" y="3688645"/>
                <a:ext cx="2280355" cy="1200329"/>
              </a:xfrm>
              <a:prstGeom prst="rect">
                <a:avLst/>
              </a:prstGeom>
              <a:blipFill>
                <a:blip r:embed="rId6"/>
                <a:stretch>
                  <a:fillRect l="-4444" t="-3158"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4631D3-4542-F8B8-23E6-FA79CD7CCD76}"/>
                  </a:ext>
                </a:extLst>
              </p:cNvPr>
              <p:cNvSpPr txBox="1"/>
              <p:nvPr/>
            </p:nvSpPr>
            <p:spPr>
              <a:xfrm>
                <a:off x="2465210" y="5891616"/>
                <a:ext cx="62314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rgbClr val="FF0000"/>
                    </a:solidFill>
                  </a:rPr>
                  <a:t>Problem: m[N] = m[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Ξ</m:t>
                    </m:r>
                  </m:oMath>
                </a14:m>
                <a:r>
                  <a:rPr kumimoji="1" lang="en-US" altLang="zh-CN" sz="2800" dirty="0">
                    <a:solidFill>
                      <a:srgbClr val="FF0000"/>
                    </a:solidFill>
                  </a:rPr>
                  <a:t>] in this model</a:t>
                </a:r>
                <a:endParaRPr kumimoji="1"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44631D3-4542-F8B8-23E6-FA79CD7C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210" y="5891616"/>
                <a:ext cx="6231467" cy="523220"/>
              </a:xfrm>
              <a:prstGeom prst="rect">
                <a:avLst/>
              </a:prstGeom>
              <a:blipFill>
                <a:blip r:embed="rId7"/>
                <a:stretch>
                  <a:fillRect l="-2033" t="-11905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 descr="文本, 信件&#10;&#10;描述已自动生成">
            <a:extLst>
              <a:ext uri="{FF2B5EF4-FFF2-40B4-BE49-F238E27FC236}">
                <a16:creationId xmlns:a16="http://schemas.microsoft.com/office/drawing/2014/main" id="{F64119EB-8260-47AE-D82C-04BC56F981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15" y="1418822"/>
            <a:ext cx="5067300" cy="104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411" y="253"/>
                  <a:ext cx="6577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b="1" dirty="0">
                      <a:solidFill>
                        <a:schemeClr val="tx1"/>
                      </a:solidFill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Model 2: </a:t>
                  </a:r>
                  <a14:m>
                    <m:oMath xmlns:m="http://schemas.openxmlformats.org/officeDocument/2006/math">
                      <m:r>
                        <a:rPr lang="en-US" altLang="zh-CN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</m:oMath>
                  </a14:m>
                  <a:r>
                    <a:rPr lang="en-US" altLang="zh-CN" sz="3600" b="1" dirty="0"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</m:oMath>
                  </a14:m>
                  <a:endParaRPr lang="en-US" altLang="zh-CN" sz="3200" b="1" dirty="0">
                    <a:solidFill>
                      <a:schemeClr val="accent5">
                        <a:lumMod val="50000"/>
                      </a:schemeClr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endParaRPr>
                </a:p>
              </p:txBody>
            </p:sp>
          </mc:Choice>
          <mc:Fallback xmlns="">
            <p:sp>
              <p:nvSpPr>
                <p:cNvPr id="57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" y="253"/>
                  <a:ext cx="6577" cy="1018"/>
                </a:xfrm>
                <a:prstGeom prst="rect">
                  <a:avLst/>
                </a:prstGeom>
                <a:blipFill>
                  <a:blip r:embed="rId2"/>
                  <a:stretch>
                    <a:fillRect l="-4242" t="-13462" r="-606" b="-36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F4315199-6D33-89E2-1399-2A2C977FD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" y="1060450"/>
            <a:ext cx="2316136" cy="899794"/>
          </a:xfrm>
          <a:prstGeom prst="rect">
            <a:avLst/>
          </a:prstGeom>
        </p:spPr>
      </p:pic>
      <p:pic>
        <p:nvPicPr>
          <p:cNvPr id="10" name="图片 9" descr="图示&#10;&#10;描述已自动生成">
            <a:extLst>
              <a:ext uri="{FF2B5EF4-FFF2-40B4-BE49-F238E27FC236}">
                <a16:creationId xmlns:a16="http://schemas.microsoft.com/office/drawing/2014/main" id="{AB6D3A96-430C-4EA6-F19B-1ABBE2AD1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07" y="1060450"/>
            <a:ext cx="5435600" cy="812800"/>
          </a:xfrm>
          <a:prstGeom prst="rect">
            <a:avLst/>
          </a:prstGeom>
        </p:spPr>
      </p:pic>
      <p:pic>
        <p:nvPicPr>
          <p:cNvPr id="12" name="图片 11" descr="文本&#10;&#10;描述已自动生成">
            <a:extLst>
              <a:ext uri="{FF2B5EF4-FFF2-40B4-BE49-F238E27FC236}">
                <a16:creationId xmlns:a16="http://schemas.microsoft.com/office/drawing/2014/main" id="{AD51E1CA-5A3D-D9E0-DEF1-265DD5A969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494" y="1012109"/>
            <a:ext cx="2806700" cy="863600"/>
          </a:xfrm>
          <a:prstGeom prst="rect">
            <a:avLst/>
          </a:prstGeom>
        </p:spPr>
      </p:pic>
      <p:pic>
        <p:nvPicPr>
          <p:cNvPr id="14" name="图片 13" descr="文本&#10;&#10;描述已自动生成">
            <a:extLst>
              <a:ext uri="{FF2B5EF4-FFF2-40B4-BE49-F238E27FC236}">
                <a16:creationId xmlns:a16="http://schemas.microsoft.com/office/drawing/2014/main" id="{65D6D00C-EAF4-1EA0-3ACC-0FFACAB9B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0" y="2033906"/>
            <a:ext cx="2356374" cy="1702926"/>
          </a:xfrm>
          <a:prstGeom prst="rect">
            <a:avLst/>
          </a:prstGeom>
        </p:spPr>
      </p:pic>
      <p:pic>
        <p:nvPicPr>
          <p:cNvPr id="16" name="图片 15" descr="文本&#10;&#10;中度可信度描述已自动生成">
            <a:extLst>
              <a:ext uri="{FF2B5EF4-FFF2-40B4-BE49-F238E27FC236}">
                <a16:creationId xmlns:a16="http://schemas.microsoft.com/office/drawing/2014/main" id="{54DCD4EB-75D7-205D-E54E-A723461DE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43" y="1923555"/>
            <a:ext cx="2504793" cy="1777374"/>
          </a:xfrm>
          <a:prstGeom prst="rect">
            <a:avLst/>
          </a:prstGeom>
        </p:spPr>
      </p:pic>
      <p:pic>
        <p:nvPicPr>
          <p:cNvPr id="19" name="图片 18" descr="文本&#10;&#10;描述已自动生成">
            <a:extLst>
              <a:ext uri="{FF2B5EF4-FFF2-40B4-BE49-F238E27FC236}">
                <a16:creationId xmlns:a16="http://schemas.microsoft.com/office/drawing/2014/main" id="{D30E4CFC-86BA-15C1-0CC6-CBEC921A5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76" y="1950999"/>
            <a:ext cx="2403146" cy="1722486"/>
          </a:xfrm>
          <a:prstGeom prst="rect">
            <a:avLst/>
          </a:prstGeom>
        </p:spPr>
      </p:pic>
      <p:pic>
        <p:nvPicPr>
          <p:cNvPr id="23" name="图片 22" descr="图示&#10;&#10;描述已自动生成">
            <a:extLst>
              <a:ext uri="{FF2B5EF4-FFF2-40B4-BE49-F238E27FC236}">
                <a16:creationId xmlns:a16="http://schemas.microsoft.com/office/drawing/2014/main" id="{8AC609F4-2D54-5BCF-EADB-C9026DAB74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33" y="3751234"/>
            <a:ext cx="2254503" cy="1434684"/>
          </a:xfrm>
          <a:prstGeom prst="rect">
            <a:avLst/>
          </a:prstGeom>
        </p:spPr>
      </p:pic>
      <p:pic>
        <p:nvPicPr>
          <p:cNvPr id="25" name="图片 24" descr="图示&#10;&#10;描述已自动生成">
            <a:extLst>
              <a:ext uri="{FF2B5EF4-FFF2-40B4-BE49-F238E27FC236}">
                <a16:creationId xmlns:a16="http://schemas.microsoft.com/office/drawing/2014/main" id="{1D5AD36F-1256-7F76-3009-217F7CB86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25" y="3673223"/>
            <a:ext cx="2403146" cy="1512695"/>
          </a:xfrm>
          <a:prstGeom prst="rect">
            <a:avLst/>
          </a:prstGeom>
        </p:spPr>
      </p:pic>
      <p:pic>
        <p:nvPicPr>
          <p:cNvPr id="27" name="图片 26" descr="文本, 信件&#10;&#10;描述已自动生成">
            <a:extLst>
              <a:ext uri="{FF2B5EF4-FFF2-40B4-BE49-F238E27FC236}">
                <a16:creationId xmlns:a16="http://schemas.microsoft.com/office/drawing/2014/main" id="{BBEB4372-3A1F-9F13-630B-0763EC9AFD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4" y="3834431"/>
            <a:ext cx="3986876" cy="1306992"/>
          </a:xfrm>
          <a:prstGeom prst="rect">
            <a:avLst/>
          </a:prstGeom>
        </p:spPr>
      </p:pic>
      <p:pic>
        <p:nvPicPr>
          <p:cNvPr id="29" name="图片 28" descr="图示&#10;&#10;描述已自动生成">
            <a:extLst>
              <a:ext uri="{FF2B5EF4-FFF2-40B4-BE49-F238E27FC236}">
                <a16:creationId xmlns:a16="http://schemas.microsoft.com/office/drawing/2014/main" id="{604D9DDC-CBF5-249D-8840-798BA16D21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5" y="5239022"/>
            <a:ext cx="3874034" cy="82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8C42A92-988A-2004-5CDB-41132ADC0A28}"/>
                  </a:ext>
                </a:extLst>
              </p:cNvPr>
              <p:cNvSpPr txBox="1"/>
              <p:nvPr/>
            </p:nvSpPr>
            <p:spPr>
              <a:xfrm>
                <a:off x="4166286" y="5104153"/>
                <a:ext cx="777712" cy="4709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8C42A92-988A-2004-5CDB-41132ADC0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86" y="5104153"/>
                <a:ext cx="777712" cy="470963"/>
              </a:xfrm>
              <a:prstGeom prst="rect">
                <a:avLst/>
              </a:prstGeom>
              <a:blipFill>
                <a:blip r:embed="rId13"/>
                <a:stretch>
                  <a:fillRect t="-2564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 descr="文本&#10;&#10;中度可信度描述已自动生成">
            <a:extLst>
              <a:ext uri="{FF2B5EF4-FFF2-40B4-BE49-F238E27FC236}">
                <a16:creationId xmlns:a16="http://schemas.microsoft.com/office/drawing/2014/main" id="{612DFDA6-B6D4-E6D3-9877-3BFB1FABF6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81" y="5441214"/>
            <a:ext cx="6442452" cy="809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46F094F-E199-AB73-25AA-2FBFBF3F7FBE}"/>
                  </a:ext>
                </a:extLst>
              </p:cNvPr>
              <p:cNvSpPr txBox="1"/>
              <p:nvPr/>
            </p:nvSpPr>
            <p:spPr>
              <a:xfrm>
                <a:off x="477131" y="6138727"/>
                <a:ext cx="41906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m(x, y) &lt; 0  therefore m[N] &gt; m[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kumimoji="1" lang="en-US" altLang="zh-CN" sz="2000" dirty="0"/>
                  <a:t>]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46F094F-E199-AB73-25AA-2FBFBF3F7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31" y="6138727"/>
                <a:ext cx="4190644" cy="400110"/>
              </a:xfrm>
              <a:prstGeom prst="rect">
                <a:avLst/>
              </a:prstGeom>
              <a:blipFill>
                <a:blip r:embed="rId15"/>
                <a:stretch>
                  <a:fillRect t="-9091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55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2"/>
                <p:cNvSpPr txBox="1">
                  <a:spLocks noChangeArrowheads="1"/>
                </p:cNvSpPr>
                <p:nvPr/>
              </p:nvSpPr>
              <p:spPr bwMode="auto">
                <a:xfrm>
                  <a:off x="411" y="253"/>
                  <a:ext cx="7655" cy="10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3600" b="1" dirty="0">
                      <a:solidFill>
                        <a:schemeClr val="tx1"/>
                      </a:solidFill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Model 3: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</m:oMath>
                  </a14:m>
                  <a:r>
                    <a:rPr lang="en-US" altLang="zh-CN" sz="3600" b="1" dirty="0"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</m:oMath>
                  </a14:m>
                  <a:r>
                    <a:rPr lang="en-US" altLang="zh-CN" sz="3600" b="1" dirty="0"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altLang="zh-CN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𝝌</m:t>
                      </m:r>
                    </m:oMath>
                  </a14:m>
                  <a:r>
                    <a:rPr lang="en-US" altLang="zh-CN" sz="3600" b="1" dirty="0">
                      <a:solidFill>
                        <a:schemeClr val="tx1"/>
                      </a:solidFill>
                      <a:latin typeface="方正中等线繁体" panose="03000509000000000000" pitchFamily="65" charset="-122"/>
                      <a:ea typeface="方正中等线繁体" panose="03000509000000000000" pitchFamily="65" charset="-122"/>
                    </a:rPr>
                    <a:t> </a:t>
                  </a:r>
                  <a:endParaRPr lang="en-US" altLang="zh-CN" sz="3200" b="1" dirty="0">
                    <a:solidFill>
                      <a:schemeClr val="accent5">
                        <a:lumMod val="50000"/>
                      </a:schemeClr>
                    </a:solidFill>
                    <a:latin typeface="方正中等线繁体" panose="03000509000000000000" pitchFamily="65" charset="-122"/>
                    <a:ea typeface="方正中等线繁体" panose="03000509000000000000" pitchFamily="65" charset="-122"/>
                  </a:endParaRPr>
                </a:p>
              </p:txBody>
            </p:sp>
          </mc:Choice>
          <mc:Fallback xmlns="">
            <p:sp>
              <p:nvSpPr>
                <p:cNvPr id="57" name="文本框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" y="253"/>
                  <a:ext cx="7655" cy="1018"/>
                </a:xfrm>
                <a:prstGeom prst="rect">
                  <a:avLst/>
                </a:prstGeom>
                <a:blipFill>
                  <a:blip r:embed="rId2"/>
                  <a:stretch>
                    <a:fillRect l="-3646" t="-13462" b="-3653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E68312-DB25-298C-1081-C6BACA4F5612}"/>
                  </a:ext>
                </a:extLst>
              </p:cNvPr>
              <p:cNvSpPr txBox="1"/>
              <p:nvPr/>
            </p:nvSpPr>
            <p:spPr>
              <a:xfrm>
                <a:off x="361245" y="1230488"/>
                <a:ext cx="1975605" cy="92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00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0" smtClean="0">
                              <a:latin typeface="Cambria Math" panose="02040503050406030204" pitchFamily="18" charset="0"/>
                            </a:rPr>
                            <m:t>3, </m:t>
                          </m:r>
                          <m:acc>
                            <m:accPr>
                              <m:chr m:val="̅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</m:e>
                      </m:d>
                      <m:r>
                        <a:rPr kumimoji="1" lang="en-US" altLang="zh-CN" sz="2000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acc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e>
                      </m:d>
                    </m:oMath>
                  </m:oMathPara>
                </a14:m>
                <a:endParaRPr kumimoji="1"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00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3,6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+(6,3)</m:t>
                      </m:r>
                    </m:oMath>
                  </m:oMathPara>
                </a14:m>
                <a:endParaRPr kumimoji="1"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sz="2000" i="1" smtClean="0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~ 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8,1</m:t>
                          </m:r>
                        </m:e>
                      </m:d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+(1,8)</m:t>
                      </m:r>
                    </m:oMath>
                  </m:oMathPara>
                </a14:m>
                <a:endParaRPr kumimoji="1" lang="zh-CN" altLang="en-US" sz="20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4E68312-DB25-298C-1081-C6BACA4F5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5" y="1230488"/>
                <a:ext cx="1975605" cy="924036"/>
              </a:xfrm>
              <a:prstGeom prst="rect">
                <a:avLst/>
              </a:prstGeom>
              <a:blipFill>
                <a:blip r:embed="rId3"/>
                <a:stretch>
                  <a:fillRect l="-3846" t="-1351" r="-1282" b="-12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BC108EBF-267D-5E2F-2980-6AD63F821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9" y="1060450"/>
            <a:ext cx="4512733" cy="156964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02F3A28-9E2E-11ED-B090-31BB4276A80C}"/>
              </a:ext>
            </a:extLst>
          </p:cNvPr>
          <p:cNvSpPr/>
          <p:nvPr/>
        </p:nvSpPr>
        <p:spPr>
          <a:xfrm>
            <a:off x="6536267" y="2154524"/>
            <a:ext cx="1083733" cy="406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 descr="文本&#10;&#10;描述已自动生成">
            <a:extLst>
              <a:ext uri="{FF2B5EF4-FFF2-40B4-BE49-F238E27FC236}">
                <a16:creationId xmlns:a16="http://schemas.microsoft.com/office/drawing/2014/main" id="{F15FE0ED-6223-5F40-A48F-59BB9D8E8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" y="2560924"/>
            <a:ext cx="5123815" cy="2021714"/>
          </a:xfrm>
          <a:prstGeom prst="rect">
            <a:avLst/>
          </a:prstGeom>
        </p:spPr>
      </p:pic>
      <p:pic>
        <p:nvPicPr>
          <p:cNvPr id="12" name="图片 11" descr="文本, 表格&#10;&#10;描述已自动生成">
            <a:extLst>
              <a:ext uri="{FF2B5EF4-FFF2-40B4-BE49-F238E27FC236}">
                <a16:creationId xmlns:a16="http://schemas.microsoft.com/office/drawing/2014/main" id="{EEED0875-9FFF-574B-2024-10AE97C13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0" y="2453757"/>
            <a:ext cx="4512733" cy="2114990"/>
          </a:xfrm>
          <a:prstGeom prst="rect">
            <a:avLst/>
          </a:prstGeom>
        </p:spPr>
      </p:pic>
      <p:pic>
        <p:nvPicPr>
          <p:cNvPr id="14" name="图片 13" descr="文本, 表格&#10;&#10;描述已自动生成">
            <a:extLst>
              <a:ext uri="{FF2B5EF4-FFF2-40B4-BE49-F238E27FC236}">
                <a16:creationId xmlns:a16="http://schemas.microsoft.com/office/drawing/2014/main" id="{0561B1AF-74DD-FAF6-1FFB-1C7497223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812"/>
            <a:ext cx="6235700" cy="1816100"/>
          </a:xfrm>
          <a:prstGeom prst="rect">
            <a:avLst/>
          </a:prstGeom>
        </p:spPr>
      </p:pic>
      <p:pic>
        <p:nvPicPr>
          <p:cNvPr id="18" name="图片 17" descr="表格&#10;&#10;描述已自动生成">
            <a:extLst>
              <a:ext uri="{FF2B5EF4-FFF2-40B4-BE49-F238E27FC236}">
                <a16:creationId xmlns:a16="http://schemas.microsoft.com/office/drawing/2014/main" id="{7F08B564-80A1-61F8-F6D9-9C9808EA3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3" y="4867980"/>
            <a:ext cx="4622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655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Parameter fitting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4" name="图片 3" descr="表格&#10;&#10;描述已自动生成">
            <a:extLst>
              <a:ext uri="{FF2B5EF4-FFF2-40B4-BE49-F238E27FC236}">
                <a16:creationId xmlns:a16="http://schemas.microsoft.com/office/drawing/2014/main" id="{BEED1FC7-1BB3-321A-08F5-DFAA0BF16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78" y="1259552"/>
            <a:ext cx="7429500" cy="2260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8464472-C302-8156-BAC3-5DB04A2867B8}"/>
              </a:ext>
            </a:extLst>
          </p:cNvPr>
          <p:cNvSpPr txBox="1"/>
          <p:nvPr/>
        </p:nvSpPr>
        <p:spPr>
          <a:xfrm>
            <a:off x="496710" y="1027934"/>
            <a:ext cx="716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Using the following 12 mass values </a:t>
            </a:r>
            <a:endParaRPr kumimoji="1"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9A745D-EBC3-4DEA-CC11-9DD1F6ED7514}"/>
              </a:ext>
            </a:extLst>
          </p:cNvPr>
          <p:cNvSpPr txBox="1"/>
          <p:nvPr/>
        </p:nvSpPr>
        <p:spPr>
          <a:xfrm>
            <a:off x="496710" y="3358767"/>
            <a:ext cx="877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We fit the ten Yukawa coupling constants by minimizing the following function:</a:t>
            </a:r>
            <a:endParaRPr kumimoji="1" lang="zh-CN" altLang="en-US" sz="2000" dirty="0"/>
          </a:p>
        </p:txBody>
      </p:sp>
      <p:pic>
        <p:nvPicPr>
          <p:cNvPr id="10" name="图片 9" descr="图示&#10;&#10;中度可信度描述已自动生成">
            <a:extLst>
              <a:ext uri="{FF2B5EF4-FFF2-40B4-BE49-F238E27FC236}">
                <a16:creationId xmlns:a16="http://schemas.microsoft.com/office/drawing/2014/main" id="{8AFE33F4-31ED-6DE9-D987-14ABFD64E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76" y="3879909"/>
            <a:ext cx="3720536" cy="10529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2240BB-B2FD-2609-9180-B294632F151F}"/>
                  </a:ext>
                </a:extLst>
              </p:cNvPr>
              <p:cNvSpPr txBox="1"/>
              <p:nvPr/>
            </p:nvSpPr>
            <p:spPr>
              <a:xfrm>
                <a:off x="496710" y="5053923"/>
                <a:ext cx="97874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For ground-state baryons 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 = 10 MeV and for excited baryons we take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sz="2000" dirty="0"/>
                  <a:t> = 100 MeV</a:t>
                </a:r>
              </a:p>
              <a:p>
                <a:r>
                  <a:rPr kumimoji="1" lang="en-US" altLang="zh-CN" sz="2000" dirty="0"/>
                  <a:t>We also require</a:t>
                </a:r>
                <a:endParaRPr kumimoji="1"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32240BB-B2FD-2609-9180-B294632F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10" y="5053923"/>
                <a:ext cx="9787468" cy="707886"/>
              </a:xfrm>
              <a:prstGeom prst="rect">
                <a:avLst/>
              </a:prstGeom>
              <a:blipFill>
                <a:blip r:embed="rId4"/>
                <a:stretch>
                  <a:fillRect l="-518" t="-350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C788E14-360A-601B-9DDE-0E81C65E1BCA}"/>
                  </a:ext>
                </a:extLst>
              </p:cNvPr>
              <p:cNvSpPr txBox="1"/>
              <p:nvPr/>
            </p:nvSpPr>
            <p:spPr>
              <a:xfrm>
                <a:off x="699911" y="5892800"/>
                <a:ext cx="10035822" cy="64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zh-CN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</m:e>
                              <m:sub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𝐺𝑂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kumimoji="1" lang="en-US" altLang="zh-CN" sz="2400" dirty="0"/>
                  <a:t> &lt; 100 MeV   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𝐺𝑂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1" lang="el-GR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</m:d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kumimoji="1" lang="el-GR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C788E14-360A-601B-9DDE-0E81C65E1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11" y="5892800"/>
                <a:ext cx="10035822" cy="641266"/>
              </a:xfrm>
              <a:prstGeom prst="rect">
                <a:avLst/>
              </a:prstGeom>
              <a:blipFill>
                <a:blip r:embed="rId5"/>
                <a:stretch>
                  <a:fillRect l="-4678" t="-76471" b="-1274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56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290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Results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8B9B54-003F-EE0D-8545-D8CF9B891CD7}"/>
                  </a:ext>
                </a:extLst>
              </p:cNvPr>
              <p:cNvSpPr txBox="1"/>
              <p:nvPr/>
            </p:nvSpPr>
            <p:spPr>
              <a:xfrm>
                <a:off x="9301842" y="1330131"/>
                <a:ext cx="2141997" cy="603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=700</m:t>
                    </m:r>
                  </m:oMath>
                </a14:m>
                <a:r>
                  <a:rPr kumimoji="1" lang="en-US" altLang="zh-CN" dirty="0"/>
                  <a:t> MeV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=1000</m:t>
                    </m:r>
                  </m:oMath>
                </a14:m>
                <a:r>
                  <a:rPr kumimoji="1" lang="en-US" altLang="zh-CN" dirty="0"/>
                  <a:t> MeV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98B9B54-003F-EE0D-8545-D8CF9B891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842" y="1330131"/>
                <a:ext cx="2141997" cy="603435"/>
              </a:xfrm>
              <a:prstGeom prst="rect">
                <a:avLst/>
              </a:prstGeom>
              <a:blipFill>
                <a:blip r:embed="rId3"/>
                <a:stretch>
                  <a:fillRect l="-2959" t="-12245" r="-5917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27EB6E-1EBA-0C87-3BAD-C8CB3708E543}"/>
                  </a:ext>
                </a:extLst>
              </p:cNvPr>
              <p:cNvSpPr txBox="1"/>
              <p:nvPr/>
            </p:nvSpPr>
            <p:spPr>
              <a:xfrm>
                <a:off x="8385324" y="3298574"/>
                <a:ext cx="4151694" cy="9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 +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m:rPr>
                              <m:sty m:val="p"/>
                            </m:rPr>
                            <a:rPr kumimoji="1" lang="el-GR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zh-CN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kumimoji="1" lang="el-GR" altLang="zh-C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kumimoji="1" lang="en-US" altLang="zh-CN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927EB6E-1EBA-0C87-3BAD-C8CB3708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324" y="3298574"/>
                <a:ext cx="4151694" cy="905633"/>
              </a:xfrm>
              <a:prstGeom prst="rect">
                <a:avLst/>
              </a:prstGeom>
              <a:blipFill>
                <a:blip r:embed="rId7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A9CABCB-1275-73D6-FF3A-4215B2FED157}"/>
              </a:ext>
            </a:extLst>
          </p:cNvPr>
          <p:cNvSpPr txBox="1"/>
          <p:nvPr/>
        </p:nvSpPr>
        <p:spPr>
          <a:xfrm>
            <a:off x="9063139" y="2941708"/>
            <a:ext cx="214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Gell-Mann-Okubo</a:t>
            </a:r>
          </a:p>
          <a:p>
            <a:r>
              <a:rPr kumimoji="1" lang="en-US" altLang="zh-CN" dirty="0"/>
              <a:t>Mass formula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253014-E842-69C2-A2A2-B644EE51BC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54" y="1170316"/>
            <a:ext cx="4056913" cy="24767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F2D02A-FFCD-FCC8-C4D9-1D2B6A583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4207" y="1170316"/>
            <a:ext cx="4151694" cy="25459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95DA7E-374A-CC34-5580-CB8145F004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859" y="3782784"/>
            <a:ext cx="4193499" cy="25905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674327-D6D5-2E88-1B47-7E87DB3883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4207" y="3823652"/>
            <a:ext cx="4151694" cy="25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3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290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Results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F374E79-C995-A1FE-7935-582BD30F47C2}"/>
              </a:ext>
            </a:extLst>
          </p:cNvPr>
          <p:cNvSpPr txBox="1"/>
          <p:nvPr/>
        </p:nvSpPr>
        <p:spPr>
          <a:xfrm>
            <a:off x="9301449" y="2812464"/>
            <a:ext cx="250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For each cases, we find for ground state, mix ratio of (3, 6) + (6, 3) is relatively small</a:t>
            </a:r>
          </a:p>
          <a:p>
            <a:r>
              <a:rPr kumimoji="1" lang="en-US" altLang="zh-CN" sz="2000" dirty="0"/>
              <a:t>		</a:t>
            </a:r>
            <a:endParaRPr kumimoji="1" lang="zh-CN" altLang="en-US" dirty="0"/>
          </a:p>
        </p:txBody>
      </p:sp>
      <p:pic>
        <p:nvPicPr>
          <p:cNvPr id="8" name="图片 7" descr="图表, 散点图&#10;&#10;描述已自动生成">
            <a:extLst>
              <a:ext uri="{FF2B5EF4-FFF2-40B4-BE49-F238E27FC236}">
                <a16:creationId xmlns:a16="http://schemas.microsoft.com/office/drawing/2014/main" id="{FE43548E-8283-94AD-F392-E916F0E13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47" y="3796772"/>
            <a:ext cx="3884311" cy="2910724"/>
          </a:xfrm>
          <a:prstGeom prst="rect">
            <a:avLst/>
          </a:prstGeom>
        </p:spPr>
      </p:pic>
      <p:pic>
        <p:nvPicPr>
          <p:cNvPr id="12" name="图片 11" descr="图表, 散点图&#10;&#10;描述已自动生成">
            <a:extLst>
              <a:ext uri="{FF2B5EF4-FFF2-40B4-BE49-F238E27FC236}">
                <a16:creationId xmlns:a16="http://schemas.microsoft.com/office/drawing/2014/main" id="{4035D01C-95A7-557B-44BA-A93C01EEA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" y="3801527"/>
            <a:ext cx="3884311" cy="2910724"/>
          </a:xfrm>
          <a:prstGeom prst="rect">
            <a:avLst/>
          </a:prstGeom>
        </p:spPr>
      </p:pic>
      <p:pic>
        <p:nvPicPr>
          <p:cNvPr id="15" name="图片 14" descr="图表, 散点图&#10;&#10;描述已自动生成">
            <a:extLst>
              <a:ext uri="{FF2B5EF4-FFF2-40B4-BE49-F238E27FC236}">
                <a16:creationId xmlns:a16="http://schemas.microsoft.com/office/drawing/2014/main" id="{C8C31328-08A5-96A0-EF4B-A3E7ACB39A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47" y="935379"/>
            <a:ext cx="3781638" cy="2833786"/>
          </a:xfrm>
          <a:prstGeom prst="rect">
            <a:avLst/>
          </a:prstGeom>
        </p:spPr>
      </p:pic>
      <p:pic>
        <p:nvPicPr>
          <p:cNvPr id="17" name="图片 16" descr="图表, 散点图, 气泡图&#10;&#10;描述已自动生成">
            <a:extLst>
              <a:ext uri="{FF2B5EF4-FFF2-40B4-BE49-F238E27FC236}">
                <a16:creationId xmlns:a16="http://schemas.microsoft.com/office/drawing/2014/main" id="{9F6100DD-C713-5D5D-6C13-B36E8959E7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8" y="967740"/>
            <a:ext cx="3781639" cy="28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27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9330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Summary &amp; Future work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CFB825-6FC1-9B4C-A456-B0D6851D0180}"/>
              </a:ext>
            </a:extLst>
          </p:cNvPr>
          <p:cNvSpPr txBox="1"/>
          <p:nvPr/>
        </p:nvSpPr>
        <p:spPr>
          <a:xfrm>
            <a:off x="430695" y="1166191"/>
            <a:ext cx="11330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We successfully  constructed a chiral model in SU(3) case. </a:t>
            </a:r>
          </a:p>
          <a:p>
            <a:r>
              <a:rPr kumimoji="1" lang="en-US" altLang="zh-CN" sz="2400" dirty="0"/>
              <a:t>    (No such kind of chiral model before)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Yukawa interactions are constrained by the quark dynamics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Hyperon mass spectrum are well reproduced</a:t>
            </a:r>
          </a:p>
          <a:p>
            <a:endParaRPr kumimoji="1" lang="en-US" altLang="zh-CN" sz="2400" dirty="0"/>
          </a:p>
          <a:p>
            <a:r>
              <a:rPr kumimoji="1" lang="en-US" altLang="zh-CN" sz="2400" dirty="0"/>
              <a:t>We find (3, 6)+(6, 3) representation is not dominant in the ground state</a:t>
            </a:r>
          </a:p>
          <a:p>
            <a:endParaRPr kumimoji="1" lang="en-US" altLang="zh-CN" sz="2400" dirty="0"/>
          </a:p>
          <a:p>
            <a:endParaRPr kumimoji="1" lang="en-US" altLang="zh-C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In the future, using our new chiral model to study the neutron star properties and try to find some clues about the origin of mass</a:t>
            </a:r>
            <a:endParaRPr kumimoji="1" lang="zh-CN" altLang="en-US" sz="2400" dirty="0"/>
          </a:p>
        </p:txBody>
      </p:sp>
      <p:pic>
        <p:nvPicPr>
          <p:cNvPr id="9" name="图片 8" descr="图示, 维恩图&#10;&#10;描述已自动生成">
            <a:extLst>
              <a:ext uri="{FF2B5EF4-FFF2-40B4-BE49-F238E27FC236}">
                <a16:creationId xmlns:a16="http://schemas.microsoft.com/office/drawing/2014/main" id="{57B5CBB4-F5A3-BFD1-F529-02C86D87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19282"/>
            <a:ext cx="2293172" cy="21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358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Contents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70C8F4-B875-423F-CBD9-EFDE0A95223E}"/>
              </a:ext>
            </a:extLst>
          </p:cNvPr>
          <p:cNvSpPr txBox="1"/>
          <p:nvPr/>
        </p:nvSpPr>
        <p:spPr>
          <a:xfrm>
            <a:off x="1055914" y="1382286"/>
            <a:ext cx="929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3200" dirty="0"/>
              <a:t>Introduction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/>
              <a:t>Model construction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/>
              <a:t>Case analysis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/>
              <a:t>Results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755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29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370330" y="5034915"/>
            <a:ext cx="44786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Where is the origin of mass?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86855" y="1859915"/>
            <a:ext cx="544893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"/>
            </a:pPr>
            <a:r>
              <a:rPr lang="en-US" altLang="zh-CN" sz="2400"/>
              <a:t>The remained 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99% of the nucleon mass</a:t>
            </a:r>
            <a:r>
              <a:rPr lang="en-US" altLang="zh-CN" sz="2400"/>
              <a:t> is from the 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strong interaction</a:t>
            </a:r>
            <a:r>
              <a:rPr lang="en-US" altLang="zh-CN" sz="2400"/>
              <a:t> between quarks.</a:t>
            </a:r>
            <a:endParaRPr lang="en-US" altLang="zh-CN"/>
          </a:p>
          <a:p>
            <a:pPr marL="285750" indent="-285750">
              <a:buFont typeface="Wingdings" panose="05000000000000000000" charset="0"/>
              <a:buChar char=""/>
            </a:pPr>
            <a:endParaRPr lang="en-US" altLang="zh-CN"/>
          </a:p>
          <a:p>
            <a:pPr indent="0">
              <a:buFont typeface="Wingdings" panose="05000000000000000000" charset="0"/>
              <a:buNone/>
            </a:pPr>
            <a:endParaRPr lang="en-US" altLang="zh-CN"/>
          </a:p>
          <a:p>
            <a:pPr marL="285750" indent="-285750">
              <a:buFont typeface="Wingdings" panose="05000000000000000000" charset="0"/>
              <a:buChar char=""/>
            </a:pPr>
            <a:r>
              <a:rPr lang="en-US" altLang="zh-CN" sz="2400"/>
              <a:t>Since strong interaction is very large in the vacuum, </a:t>
            </a:r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non-perturbative effect</a:t>
            </a:r>
            <a:r>
              <a:rPr lang="en-US" altLang="zh-CN" sz="2400"/>
              <a:t> is essential for the generation of mass.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711835" y="1576070"/>
            <a:ext cx="5796280" cy="2923540"/>
            <a:chOff x="669" y="2349"/>
            <a:chExt cx="9128" cy="4604"/>
          </a:xfrm>
        </p:grpSpPr>
        <p:grpSp>
          <p:nvGrpSpPr>
            <p:cNvPr id="16" name="组合 15"/>
            <p:cNvGrpSpPr/>
            <p:nvPr/>
          </p:nvGrpSpPr>
          <p:grpSpPr>
            <a:xfrm>
              <a:off x="669" y="3203"/>
              <a:ext cx="3198" cy="3169"/>
              <a:chOff x="977" y="2768"/>
              <a:chExt cx="3768" cy="3614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977" y="2768"/>
                <a:ext cx="3768" cy="361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142" y="2886"/>
                <a:ext cx="1547" cy="1513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/>
                  <a:t>u</a:t>
                </a: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71" y="4266"/>
                <a:ext cx="1547" cy="151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/>
                  <a:t>d</a:t>
                </a: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3025" y="4266"/>
                <a:ext cx="1547" cy="1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ym typeface="+mn-ea"/>
                  </a:rPr>
                  <a:t>u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014" y="4282"/>
              <a:ext cx="3197" cy="1252"/>
              <a:chOff x="5580" y="3820"/>
              <a:chExt cx="3631" cy="151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7665" y="3820"/>
                <a:ext cx="1547" cy="1512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/>
                  <a:t>d</a:t>
                </a: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6666" y="3820"/>
                <a:ext cx="1547" cy="15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>
                    <a:sym typeface="+mn-ea"/>
                  </a:rPr>
                  <a:t>u</a:t>
                </a: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580" y="3820"/>
                <a:ext cx="1547" cy="1512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600" b="1"/>
                  <a:t>u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333" y="6373"/>
              <a:ext cx="34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/>
                <a:t>~1000 MeV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335" y="6372"/>
              <a:ext cx="34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/>
                <a:t>~10 MeV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999" y="4875"/>
              <a:ext cx="19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610" y="4150"/>
              <a:ext cx="16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/>
                <a:t>&gt;&gt;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59" y="2349"/>
              <a:ext cx="28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/>
                <a:t>Nucleon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76" y="2429"/>
              <a:ext cx="281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/>
                <a:t>Three quarks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20B38ED-B705-037E-979E-EC98AAEB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650875" y="1425575"/>
            <a:ext cx="842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/>
              <a:t>Contribution to mass from</a:t>
            </a:r>
            <a:r>
              <a:rPr lang="en-US" altLang="zh-CN" b="1" dirty="0"/>
              <a:t> </a:t>
            </a:r>
            <a:r>
              <a:rPr lang="en-US" altLang="zh-CN" b="1" dirty="0" err="1">
                <a:solidFill>
                  <a:srgbClr val="FF0000"/>
                </a:solidFill>
              </a:rPr>
              <a:t>spontaneouly</a:t>
            </a:r>
            <a:r>
              <a:rPr lang="en-US" altLang="zh-CN" b="1" dirty="0">
                <a:solidFill>
                  <a:srgbClr val="FF0000"/>
                </a:solidFill>
              </a:rPr>
              <a:t> chiral symmetry breaking(SCSB)</a:t>
            </a:r>
          </a:p>
        </p:txBody>
      </p:sp>
      <p:pic>
        <p:nvPicPr>
          <p:cNvPr id="26" name="图片 25" descr="截屏2022-01-28 15.28.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179445" y="1793875"/>
            <a:ext cx="5461000" cy="220218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873125" y="2044700"/>
            <a:ext cx="2251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Chiral symmetry broken phase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25230" y="2080260"/>
            <a:ext cx="24218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/>
              <a:t>chiral symmetry restored phase</a:t>
            </a:r>
          </a:p>
        </p:txBody>
      </p:sp>
      <p:sp>
        <p:nvSpPr>
          <p:cNvPr id="31" name="矩形 30"/>
          <p:cNvSpPr/>
          <p:nvPr/>
        </p:nvSpPr>
        <p:spPr>
          <a:xfrm>
            <a:off x="8996680" y="1210945"/>
            <a:ext cx="2251075" cy="8051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order parameter</a:t>
            </a:r>
          </a:p>
          <a:p>
            <a:pPr algn="l"/>
            <a:r>
              <a:rPr lang="en-US" altLang="zh-CN">
                <a:solidFill>
                  <a:schemeClr val="tx1"/>
                </a:solidFill>
              </a:rPr>
              <a:t>           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σ~</a:t>
            </a:r>
          </a:p>
        </p:txBody>
      </p:sp>
      <p:pic>
        <p:nvPicPr>
          <p:cNvPr id="32" name="334E55B0-647D-440b-865C-3EC943EB4CBC-1" descr="wpsoffi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115" y="1630680"/>
            <a:ext cx="358140" cy="23431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423670" y="2940685"/>
            <a:ext cx="889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σ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404350" y="2940685"/>
            <a:ext cx="889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</a:rPr>
              <a:t>σ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=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424045" y="3996055"/>
            <a:ext cx="5461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density or temperature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50875" y="4577715"/>
            <a:ext cx="59016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altLang="zh-CN" dirty="0"/>
              <a:t>2. Contribution to mass from </a:t>
            </a:r>
            <a:r>
              <a:rPr lang="en-US" altLang="zh-CN" b="1" dirty="0">
                <a:solidFill>
                  <a:srgbClr val="FF0000"/>
                </a:solidFill>
              </a:rPr>
              <a:t>chiral invariant mass m</a:t>
            </a:r>
            <a:r>
              <a:rPr lang="en-US" altLang="zh-CN" b="1" baseline="-25000" dirty="0">
                <a:solidFill>
                  <a:srgbClr val="FF0000"/>
                </a:solidFill>
              </a:rPr>
              <a:t>0</a:t>
            </a:r>
            <a:endParaRPr lang="en-US" altLang="zh-CN" b="1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en-US" altLang="zh-CN" b="1" dirty="0">
              <a:solidFill>
                <a:schemeClr val="accent5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en-US" altLang="zh-CN" b="1" dirty="0">
                <a:solidFill>
                  <a:schemeClr val="tx1"/>
                </a:solidFill>
              </a:rPr>
              <a:t>Indicated by the lattice QCD and does not depend on SCSB.</a:t>
            </a:r>
            <a:r>
              <a:rPr lang="en-US" altLang="zh-CN" sz="1600" dirty="0">
                <a:solidFill>
                  <a:schemeClr val="tx1"/>
                </a:solidFill>
              </a:rPr>
              <a:t>[PhysRevD.92.014503]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215" y="4007485"/>
            <a:ext cx="3581400" cy="28473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29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BC600A1-5815-8BC1-E9C9-71825B9B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29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862518" y="5115331"/>
            <a:ext cx="4507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In NS, </a:t>
            </a:r>
            <a:r>
              <a:rPr lang="en-US" altLang="zh-CN" sz="2000" b="1" dirty="0">
                <a:latin typeface="Times New Roman" panose="02020603050405020304" charset="0"/>
                <a:cs typeface="Times New Roman" panose="02020603050405020304" charset="0"/>
              </a:rPr>
              <a:t>σ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→0, </a:t>
            </a:r>
          </a:p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only chiral invariant mass remains.</a:t>
            </a:r>
          </a:p>
        </p:txBody>
      </p:sp>
      <p:pic>
        <p:nvPicPr>
          <p:cNvPr id="5" name="图片 4" descr="截屏2023-03-23 14.21.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8" y="1264818"/>
            <a:ext cx="7115810" cy="3660140"/>
          </a:xfrm>
          <a:prstGeom prst="rect">
            <a:avLst/>
          </a:prstGeom>
        </p:spPr>
      </p:pic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E3D7DFC-F250-C8B9-EDAD-0020B1F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718F489-DA8B-1EDB-191C-2D22AB75B80D}"/>
              </a:ext>
            </a:extLst>
          </p:cNvPr>
          <p:cNvGrpSpPr/>
          <p:nvPr/>
        </p:nvGrpSpPr>
        <p:grpSpPr>
          <a:xfrm>
            <a:off x="7341098" y="3993617"/>
            <a:ext cx="4311650" cy="521970"/>
            <a:chOff x="11735" y="7373"/>
            <a:chExt cx="6790" cy="822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7E8BF0E-CB27-304D-2EA2-A95CBA59F7B8}"/>
                </a:ext>
              </a:extLst>
            </p:cNvPr>
            <p:cNvSpPr/>
            <p:nvPr/>
          </p:nvSpPr>
          <p:spPr>
            <a:xfrm>
              <a:off x="11812" y="7373"/>
              <a:ext cx="6068" cy="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7CC9049-34EE-2947-43DE-C59D8805D3B0}"/>
                </a:ext>
              </a:extLst>
            </p:cNvPr>
            <p:cNvSpPr txBox="1"/>
            <p:nvPr/>
          </p:nvSpPr>
          <p:spPr>
            <a:xfrm>
              <a:off x="11735" y="7470"/>
              <a:ext cx="6791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altLang="zh-CN" sz="2000" b="1">
                  <a:solidFill>
                    <a:srgbClr val="202020"/>
                  </a:solidFill>
                </a:rPr>
                <a:t>Neutron star equation of state</a:t>
              </a:r>
              <a:r>
                <a:rPr lang="en-US" altLang="zh-CN"/>
                <a:t> </a:t>
              </a:r>
            </a:p>
          </p:txBody>
        </p:sp>
      </p:grpSp>
      <p:sp>
        <p:nvSpPr>
          <p:cNvPr id="13" name="上箭头 12">
            <a:extLst>
              <a:ext uri="{FF2B5EF4-FFF2-40B4-BE49-F238E27FC236}">
                <a16:creationId xmlns:a16="http://schemas.microsoft.com/office/drawing/2014/main" id="{D4445D0D-6B6F-064F-2C81-FED4C14A8CFB}"/>
              </a:ext>
            </a:extLst>
          </p:cNvPr>
          <p:cNvSpPr/>
          <p:nvPr/>
        </p:nvSpPr>
        <p:spPr>
          <a:xfrm>
            <a:off x="8332968" y="2190217"/>
            <a:ext cx="402590" cy="1753870"/>
          </a:xfrm>
          <a:prstGeom prst="upArrow">
            <a:avLst/>
          </a:prstGeom>
          <a:solidFill>
            <a:srgbClr val="B2B2B2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上箭头 13">
            <a:extLst>
              <a:ext uri="{FF2B5EF4-FFF2-40B4-BE49-F238E27FC236}">
                <a16:creationId xmlns:a16="http://schemas.microsoft.com/office/drawing/2014/main" id="{D4C650E4-270A-6889-324C-59EB0AEB2E12}"/>
              </a:ext>
            </a:extLst>
          </p:cNvPr>
          <p:cNvSpPr/>
          <p:nvPr/>
        </p:nvSpPr>
        <p:spPr>
          <a:xfrm flipV="1">
            <a:off x="8946378" y="2190217"/>
            <a:ext cx="402590" cy="1753870"/>
          </a:xfrm>
          <a:prstGeom prst="upArrow">
            <a:avLst/>
          </a:prstGeom>
          <a:solidFill>
            <a:srgbClr val="B2B2B2"/>
          </a:solidFill>
          <a:ln>
            <a:solidFill>
              <a:srgbClr val="20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E336B1A-D091-B69C-1A89-FB0497FFE4A4}"/>
              </a:ext>
            </a:extLst>
          </p:cNvPr>
          <p:cNvGrpSpPr/>
          <p:nvPr/>
        </p:nvGrpSpPr>
        <p:grpSpPr>
          <a:xfrm>
            <a:off x="7623038" y="1530452"/>
            <a:ext cx="3049270" cy="584200"/>
            <a:chOff x="12724" y="3175"/>
            <a:chExt cx="4302" cy="720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1744CB5C-31C8-D56D-F182-E0997A4D9A6F}"/>
                </a:ext>
              </a:extLst>
            </p:cNvPr>
            <p:cNvSpPr/>
            <p:nvPr/>
          </p:nvSpPr>
          <p:spPr>
            <a:xfrm>
              <a:off x="12724" y="3175"/>
              <a:ext cx="3789" cy="72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F05862F3-2CBC-B2B1-364A-69801279FE0A}"/>
                </a:ext>
              </a:extLst>
            </p:cNvPr>
            <p:cNvSpPr txBox="1"/>
            <p:nvPr/>
          </p:nvSpPr>
          <p:spPr>
            <a:xfrm>
              <a:off x="12724" y="3289"/>
              <a:ext cx="4302" cy="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202020"/>
                  </a:solidFill>
                </a:rPr>
                <a:t>Mass-radius relation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D32D934-D4AE-B371-6E35-3CFA8C2D9410}"/>
              </a:ext>
            </a:extLst>
          </p:cNvPr>
          <p:cNvGrpSpPr/>
          <p:nvPr/>
        </p:nvGrpSpPr>
        <p:grpSpPr>
          <a:xfrm>
            <a:off x="7732258" y="5070577"/>
            <a:ext cx="3138170" cy="522605"/>
            <a:chOff x="12162" y="9375"/>
            <a:chExt cx="4942" cy="823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id="{55749D6D-09D7-6305-0D06-9FD72476D410}"/>
                </a:ext>
              </a:extLst>
            </p:cNvPr>
            <p:cNvSpPr/>
            <p:nvPr/>
          </p:nvSpPr>
          <p:spPr>
            <a:xfrm>
              <a:off x="12162" y="9375"/>
              <a:ext cx="4630" cy="82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6EBAFC3-322C-34AB-E710-C9468CD12F02}"/>
                </a:ext>
              </a:extLst>
            </p:cNvPr>
            <p:cNvSpPr txBox="1"/>
            <p:nvPr/>
          </p:nvSpPr>
          <p:spPr>
            <a:xfrm>
              <a:off x="12302" y="9473"/>
              <a:ext cx="4802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>
                  <a:solidFill>
                    <a:srgbClr val="FF0000"/>
                  </a:solidFill>
                </a:rPr>
                <a:t>Chiral invariant mass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0B8D53FC-660D-17D0-C6A0-7B999F065F14}"/>
              </a:ext>
            </a:extLst>
          </p:cNvPr>
          <p:cNvSpPr txBox="1"/>
          <p:nvPr/>
        </p:nvSpPr>
        <p:spPr>
          <a:xfrm>
            <a:off x="9541373" y="2744572"/>
            <a:ext cx="2202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one-to-one correspondence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29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E3D7DFC-F250-C8B9-EDAD-0020B1F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11" name="图片 10" descr="图示&#10;&#10;描述已自动生成">
            <a:extLst>
              <a:ext uri="{FF2B5EF4-FFF2-40B4-BE49-F238E27FC236}">
                <a16:creationId xmlns:a16="http://schemas.microsoft.com/office/drawing/2014/main" id="{1337A68D-8DB4-C8DE-AB12-EED9C21B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21" y="919431"/>
            <a:ext cx="6608343" cy="577791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8E12B5C0-978D-019E-8B4B-FA992DC58BC8}"/>
              </a:ext>
            </a:extLst>
          </p:cNvPr>
          <p:cNvSpPr txBox="1"/>
          <p:nvPr/>
        </p:nvSpPr>
        <p:spPr>
          <a:xfrm>
            <a:off x="890380" y="3855427"/>
            <a:ext cx="30852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 err="1">
                <a:sym typeface="+mn-ea"/>
              </a:rPr>
              <a:t>T.Minamikawa</a:t>
            </a:r>
            <a:r>
              <a:rPr lang="en-US" altLang="zh-CN" sz="1400" dirty="0">
                <a:sym typeface="+mn-ea"/>
              </a:rPr>
              <a:t>, et al.(2021), PhysRevC.103.045205</a:t>
            </a:r>
          </a:p>
        </p:txBody>
      </p:sp>
    </p:spTree>
    <p:extLst>
      <p:ext uri="{BB962C8B-B14F-4D97-AF65-F5344CB8AC3E}">
        <p14:creationId xmlns:p14="http://schemas.microsoft.com/office/powerpoint/2010/main" val="166366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88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47562F2-0889-C548-75A4-A049A8D3000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9BB5D0-35E4-459D-AEF3-FE4D7C45CC19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07124E2-1CA0-D90F-1C2F-0CD546598F1C}"/>
              </a:ext>
            </a:extLst>
          </p:cNvPr>
          <p:cNvSpPr txBox="1"/>
          <p:nvPr/>
        </p:nvSpPr>
        <p:spPr>
          <a:xfrm>
            <a:off x="3839210" y="5953125"/>
            <a:ext cx="1283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MeV</a:t>
            </a:r>
          </a:p>
        </p:txBody>
      </p:sp>
      <p:pic>
        <p:nvPicPr>
          <p:cNvPr id="4" name="图片 3" descr="图示&#10;&#10;描述已自动生成">
            <a:extLst>
              <a:ext uri="{FF2B5EF4-FFF2-40B4-BE49-F238E27FC236}">
                <a16:creationId xmlns:a16="http://schemas.microsoft.com/office/drawing/2014/main" id="{AFE26643-693D-A9EF-A713-2F2C1EB110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81" y="967740"/>
            <a:ext cx="8061214" cy="56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52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488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Introduction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647562F2-0889-C548-75A4-A049A8D3000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9BB5D0-35E4-459D-AEF3-FE4D7C45CC19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8" name="图片 7" descr="图示&#10;&#10;描述已自动生成">
            <a:extLst>
              <a:ext uri="{FF2B5EF4-FFF2-40B4-BE49-F238E27FC236}">
                <a16:creationId xmlns:a16="http://schemas.microsoft.com/office/drawing/2014/main" id="{2A493902-E5DD-A481-5899-5D0363197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9" y="967740"/>
            <a:ext cx="8061214" cy="56372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7F5C2F59-C776-E6ED-B04B-8A925824EA28}"/>
              </a:ext>
            </a:extLst>
          </p:cNvPr>
          <p:cNvSpPr/>
          <p:nvPr/>
        </p:nvSpPr>
        <p:spPr>
          <a:xfrm>
            <a:off x="8481389" y="1672760"/>
            <a:ext cx="3303705" cy="3310057"/>
          </a:xfrm>
          <a:prstGeom prst="rect">
            <a:avLst/>
          </a:prstGeom>
          <a:solidFill>
            <a:schemeClr val="lt1">
              <a:alpha val="0"/>
            </a:schemeClr>
          </a:solidFill>
          <a:ln w="984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55A9B4-DED4-454D-4AC6-69B575B1388B}"/>
              </a:ext>
            </a:extLst>
          </p:cNvPr>
          <p:cNvSpPr txBox="1"/>
          <p:nvPr/>
        </p:nvSpPr>
        <p:spPr>
          <a:xfrm>
            <a:off x="8530485" y="1783861"/>
            <a:ext cx="33037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/>
              <a:t>Motivation:</a:t>
            </a:r>
          </a:p>
          <a:p>
            <a:r>
              <a:rPr kumimoji="1" lang="en-US" altLang="zh-CN" sz="3200" b="1" dirty="0"/>
              <a:t>Need to construct chiral hadronic model(</a:t>
            </a:r>
            <a:r>
              <a:rPr kumimoji="1" lang="en-US" altLang="zh-CN" sz="3200" b="1" dirty="0">
                <a:solidFill>
                  <a:srgbClr val="FF0000"/>
                </a:solidFill>
              </a:rPr>
              <a:t>Parity doublet model</a:t>
            </a:r>
            <a:r>
              <a:rPr kumimoji="1" lang="en-US" altLang="zh-CN" sz="3200" b="1" dirty="0"/>
              <a:t>) with hyperons</a:t>
            </a:r>
            <a:endParaRPr kumimoji="1"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003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204065" cy="899795"/>
            <a:chOff x="0" y="0"/>
            <a:chExt cx="19219" cy="1417"/>
          </a:xfrm>
        </p:grpSpPr>
        <p:sp>
          <p:nvSpPr>
            <p:cNvPr id="7" name="矩形 6"/>
            <p:cNvSpPr/>
            <p:nvPr/>
          </p:nvSpPr>
          <p:spPr>
            <a:xfrm>
              <a:off x="0" y="0"/>
              <a:ext cx="19219" cy="141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2"/>
            <p:cNvSpPr txBox="1">
              <a:spLocks noChangeArrowheads="1"/>
            </p:cNvSpPr>
            <p:nvPr/>
          </p:nvSpPr>
          <p:spPr bwMode="auto">
            <a:xfrm>
              <a:off x="411" y="253"/>
              <a:ext cx="3582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1"/>
                  </a:solidFill>
                  <a:latin typeface="方正中等线繁体" panose="03000509000000000000" pitchFamily="65" charset="-122"/>
                  <a:ea typeface="方正中等线繁体" panose="03000509000000000000" pitchFamily="65" charset="-122"/>
                </a:rPr>
                <a:t>Contents</a:t>
              </a:r>
              <a:endParaRPr lang="en-US" altLang="zh-CN" sz="3200" b="1" dirty="0">
                <a:solidFill>
                  <a:schemeClr val="accent5">
                    <a:lumMod val="50000"/>
                  </a:schemeClr>
                </a:solidFill>
                <a:latin typeface="方正中等线繁体" panose="03000509000000000000" pitchFamily="65" charset="-122"/>
                <a:ea typeface="方正中等线繁体" panose="03000509000000000000" pitchFamily="65" charset="-122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604545-E3FD-65F2-2411-57FD355D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70C8F4-B875-423F-CBD9-EFDE0A95223E}"/>
              </a:ext>
            </a:extLst>
          </p:cNvPr>
          <p:cNvSpPr txBox="1"/>
          <p:nvPr/>
        </p:nvSpPr>
        <p:spPr>
          <a:xfrm>
            <a:off x="1055914" y="1382286"/>
            <a:ext cx="9296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/>
              <a:t>Model construction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Case analysis</a:t>
            </a:r>
          </a:p>
          <a:p>
            <a:pPr marL="342900" indent="-342900">
              <a:buAutoNum type="arabicPeriod"/>
            </a:pPr>
            <a:endParaRPr kumimoji="1" lang="en-US" altLang="zh-CN" sz="3200" dirty="0"/>
          </a:p>
          <a:p>
            <a:pPr marL="342900" indent="-342900">
              <a:buAutoNum type="arabicPeriod"/>
            </a:pPr>
            <a:r>
              <a:rPr kumimoji="1" lang="en-US" altLang="zh-CN" sz="3200" dirty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873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1hHeGhibWRzWlNCY1ltRnllM0Y5Y1NCY2NtRnVaMnhsSUZ4ZCIsCiAgICJMYXRleEltZ0Jhc2U2NCIgOiAiaVZCT1J3MEtHZ29BQUFBTlNVaEVVZ0FBQUg4QUFBQlRCQU1BQUFCRS9jVnRBQUFBTUZCTVZFWC8vLzhBQUFBQUFBQUFBQUFBQUFBQUFBQUFBQUFBQUFBQUFBQUFBQUFBQUFBQUFBQUFBQUFBQUFBQUFBQUFBQUF2M2FCN0FBQUFEM1JTVGxNQUl0MjdpVlFRNzZ0RWRqS1paczF6RzdOZkFBQUFDWEJJV1hNQUFBN0VBQUFPeEFHVkt3NGJBQUFFNFVsRVFWUllDWlZZdlhJVFNSQWUyWlprMlJieUExQmxDZ0tLNU1RYitESXVzNHZvTXJtS2dGQVVBZWs2aHlyN0NaRGZ3THlCcWFzTExyZ3FPYmhjWkplZGpJNDdBd1kzUFQvZDB6M2JMUElHMXN6WFBUMnpNOTk4M1d2bjR0TzZ1NTFheS94MC9qNHUzVmJoNXhKcTZQZmhUbW5kZ2YwU2F1aHZ3bitsZFE4T1NxaXBQL3kzdEZZZlM2U3hmMXJPMTRaUGpRTks0eGhPTkxRS3p6VHdnOTVxdVl2akd4MkNjejI0MGxPY3drMW9nR1BMUGF2dnFwNmcxdHNEQlJubnF1ejF6ZzZjUzNBTExtUjNpZll0ZUNlOUJ2QldkcGRvOStHOTlKckJHKzVPUUQySGJOQU4rQ0Q3ODBYdUxSbmc2RElQY1MzNG5IdTMvMVNQMnF2czVjN2dPUGZXNFAvY1diSzFBb2Zac3lzN0dXNXNiY2hKSjNJNWpjT3lzU05mVzIxSTltbHU3ZWFONytnamFSN0gxbEUrK2cxTkNuWnBiblF6K1ZZMExadkhzWFVyUzhqWmpRU1ZJb2dMT05WWGt6eCs5RHRuWWEyK2xMNi8zbCs4OU5ocndiWWFOaU5oYlpmeTFIa0VsNVhuVmorL200R3hzTllFOGhRK2JMdkgxd2R1UkhNNFoyRHJKS3djS2IzSUU3amV4dWI4c0FmTUZRdnJVU29va2tTdmdvYytWUGZxS2REbVdGZ1cxcUZPU3BNMGIvdDZsek9naFRtWGhKVlhFdDlnRStCRmJGVkFGODdDMENjSjYzcG1sQjk0QnNUeFBhQmRzakIwVGNJNjBFbHBDUFJHcUcxdmZVam5MQXpoZHJ4RE01V1V0b0J2RnM2N0g4WmJXRERFV3p5L0RwMzBKMCtMUjU5b1lHSEJmZXFGdFFWZlpZQ0tSam0zU3pTd3NEQW1DT3VhU2tvYkFIeEZJTkhBd3VLY1FWaUZMaURhQlQ1N1BMdTROZ3VMQVlLd0NtVkNkQWE4SUp3NFppOExpd0dDc0I0eDN6MDRoTWhqYks1Q0lvaUZ4UUJ1Rnc5Z1NIejNHQzZiaTU4QnhHeGhZV2s4SGhRU1d1WTRYRGF6NGd4aUNXQmhGTUNMa2hMRVd3QWNEMm5nYnpVU3RvNmxBQzIvNHl2ODBvaU9nWW1NTklpeExDd0ZXUE83MUtjcjU4RUpIUjIyS1phRnBRQ0JBaXJIellEMWtXbGdZU2xBcElBOFIzenZpMlJrR2xoWThvbnBjVUwzSDlFcGNKSmlHbGhZRE5DSlZKVmNQbUlKY0lORUEyZGhNVUFxRWVSdHd0bE9vdEVyMDNsb1dsajBTVVdLdk05N05Nb25na1FwQzRzQnFFd1Npb0tqanRNS2lBWStVZzJMUGxTWGpKaTlRbEU3UkFNVGl3R29MaEdxT3VEWjhCQ1NVbGxZQ01ERnFxZ1UxbmtQa0Q2cGxyV3dFSURMNVUzS2NlRTZId1pqRzBnTi9CV3ZZY0VuZitpSjNEWlBJakxCQUErREcyWlpBL09tL01rZ3N1dE9sTVEyVERNakxNd0hxRmlLUkg1dncrV0JjNTNwMXhGbk9FeEFkUXpIaTdwRVZoZ2plT0JhanhadmNBVitsdkJZbU5mTU84a3VZN25XSEJhQTJYS1k4NE9KZWZFNW9RRGliZkFnZnF2dW5UdmtrZmdDc0RCazZBRUhVTUlhVUR6R0t6YW5Sb0dKczhOS1liL3d4b1I4VVVCT1k0STlYbmpwekduUVNxWUJRU2kvMGszd3R4RFdNR0NjYWNBQk5DWnVFSHJJSFFzREJBMDRnTVptK1E2amh4VFdNRURTZ0NKb1RLZ0lPa3hZTTVLM3BBRUZVSmpVTVhSUW4yRFkxelNJRVRRbWxSVHQ2aE1NKzMyREJocVRXaDVtVklXU1F4R3AwVUJqTXB2NEZmcEtRVHdEcmpFenFMR1lsTEpWQ0tzSGozS0dZaCtGcVl6cVhicDRBZW41NjQ4NTZ0SGkxZS9IaERoWFl1V21JYytma2JldlNPTHpqaURjWkhvU3Bxb0s3eVkrd1ZDQW52LzB6OTM3bGJqdk5VelZOV0dlRy80WEpoUzVZU0Q5bVFsNUlLemhsNUpTZGhuci84cGtnOW5xVWRiSjFpMXhEQm45WHFzdGxTRTZkVjU5ejluRWY5a20rQnNnMTRJQ1pEb1l2UUFBQUFCSlJVNUVya0pnZ2c9PSIKfQo="/>
    </extobj>
  </extobjs>
</s:customData>
</file>

<file path=customXml/itemProps1.xml><?xml version="1.0" encoding="utf-8"?>
<ds:datastoreItem xmlns:ds="http://schemas.openxmlformats.org/officeDocument/2006/customXml" ds:itemID="{04F54D1E-3D63-4C48-88FE-DBE23CD1EE01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76467</TotalTime>
  <Words>631</Words>
  <Application>Microsoft Macintosh PowerPoint</Application>
  <PresentationFormat>宽屏</PresentationFormat>
  <Paragraphs>149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方正中等线繁体</vt:lpstr>
      <vt:lpstr>宋体</vt:lpstr>
      <vt:lpstr>Arial</vt:lpstr>
      <vt:lpstr>Calibri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GAO Bikai</cp:lastModifiedBy>
  <cp:revision>45</cp:revision>
  <dcterms:created xsi:type="dcterms:W3CDTF">2023-07-29T06:29:02Z</dcterms:created>
  <dcterms:modified xsi:type="dcterms:W3CDTF">2023-11-06T07:02:21Z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2052-5.4.0.7910</vt:lpwstr>
  </property>
  <property fmtid="{D5CDD505-2E9C-101B-9397-08002B2CF9AE}" pid="3" name="ICV">
    <vt:lpwstr>D000271A3DEB6F45758AC46443583D63_41</vt:lpwstr>
  </property>
</Properties>
</file>