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tags/tag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7.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Lst>
  <p:notesMasterIdLst>
    <p:notesMasterId r:id="rId35"/>
  </p:notesMasterIdLst>
  <p:sldIdLst>
    <p:sldId id="256" r:id="rId2"/>
    <p:sldId id="257" r:id="rId3"/>
    <p:sldId id="295" r:id="rId4"/>
    <p:sldId id="291" r:id="rId5"/>
    <p:sldId id="264" r:id="rId6"/>
    <p:sldId id="292" r:id="rId7"/>
    <p:sldId id="293" r:id="rId8"/>
    <p:sldId id="294" r:id="rId9"/>
    <p:sldId id="259" r:id="rId10"/>
    <p:sldId id="265" r:id="rId11"/>
    <p:sldId id="290" r:id="rId12"/>
    <p:sldId id="267" r:id="rId13"/>
    <p:sldId id="260" r:id="rId14"/>
    <p:sldId id="268" r:id="rId15"/>
    <p:sldId id="269" r:id="rId16"/>
    <p:sldId id="274" r:id="rId17"/>
    <p:sldId id="280" r:id="rId18"/>
    <p:sldId id="270" r:id="rId19"/>
    <p:sldId id="283" r:id="rId20"/>
    <p:sldId id="277" r:id="rId21"/>
    <p:sldId id="285" r:id="rId22"/>
    <p:sldId id="262" r:id="rId23"/>
    <p:sldId id="263" r:id="rId24"/>
    <p:sldId id="276" r:id="rId25"/>
    <p:sldId id="278" r:id="rId26"/>
    <p:sldId id="296" r:id="rId27"/>
    <p:sldId id="281" r:id="rId28"/>
    <p:sldId id="282" r:id="rId29"/>
    <p:sldId id="297" r:id="rId30"/>
    <p:sldId id="298" r:id="rId31"/>
    <p:sldId id="299" r:id="rId32"/>
    <p:sldId id="300" r:id="rId33"/>
    <p:sldId id="288" r:id="rId3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73"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23"/>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66FF66"/>
    <a:srgbClr val="0000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63" autoAdjust="0"/>
    <p:restoredTop sz="86241" autoAdjust="0"/>
  </p:normalViewPr>
  <p:slideViewPr>
    <p:cSldViewPr snapToGrid="0">
      <p:cViewPr varScale="1">
        <p:scale>
          <a:sx n="95" d="100"/>
          <a:sy n="95" d="100"/>
        </p:scale>
        <p:origin x="739" y="53"/>
      </p:cViewPr>
      <p:guideLst>
        <p:guide orient="horz" pos="2273"/>
        <p:guide pos="2880"/>
      </p:guideLst>
    </p:cSldViewPr>
  </p:slideViewPr>
  <p:notesTextViewPr>
    <p:cViewPr>
      <p:scale>
        <a:sx n="1" d="1"/>
        <a:sy n="1" d="1"/>
      </p:scale>
      <p:origin x="0" y="0"/>
    </p:cViewPr>
  </p:notesTextViewPr>
  <p:sorterViewPr>
    <p:cViewPr varScale="1">
      <p:scale>
        <a:sx n="1" d="1"/>
        <a:sy n="1" d="1"/>
      </p:scale>
      <p:origin x="0" y="-2179"/>
    </p:cViewPr>
  </p:sorterViewPr>
  <p:notesViewPr>
    <p:cSldViewPr snapToGrid="0">
      <p:cViewPr>
        <p:scale>
          <a:sx n="300" d="100"/>
          <a:sy n="300" d="100"/>
        </p:scale>
        <p:origin x="173" y="-867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794435E6-145A-4932-B63A-7BC60E6BECA9}" type="datetimeFigureOut">
              <a:rPr kumimoji="1" lang="ja-JP" altLang="en-US" smtClean="0"/>
              <a:t>2024/10/28</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FC92B075-777E-421F-98ED-766531ED004F}" type="slidenum">
              <a:rPr kumimoji="1" lang="ja-JP" altLang="en-US" smtClean="0"/>
              <a:t>‹#›</a:t>
            </a:fld>
            <a:endParaRPr kumimoji="1" lang="ja-JP" altLang="en-US"/>
          </a:p>
        </p:txBody>
      </p:sp>
    </p:spTree>
    <p:extLst>
      <p:ext uri="{BB962C8B-B14F-4D97-AF65-F5344CB8AC3E}">
        <p14:creationId xmlns:p14="http://schemas.microsoft.com/office/powerpoint/2010/main" val="41846772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Thank you for chairman, and thank you for organizers to give me a chance  to introduce our ISOL facility, ERIS.</a:t>
            </a:r>
          </a:p>
          <a:p>
            <a:r>
              <a:rPr kumimoji="1" lang="en-US" altLang="ja-JP" dirty="0"/>
              <a:t>ERIS is electron beam-</a:t>
            </a:r>
            <a:r>
              <a:rPr kumimoji="1" lang="en-US" altLang="ja-JP" dirty="0" err="1"/>
              <a:t>drived</a:t>
            </a:r>
            <a:r>
              <a:rPr kumimoji="1" lang="en-US" altLang="ja-JP" dirty="0"/>
              <a:t> RI separator for SCRIT which is ISOL system at the SCRIT facility.</a:t>
            </a:r>
          </a:p>
          <a:p>
            <a:r>
              <a:rPr lang="en-US" altLang="ja-JP" dirty="0"/>
              <a:t>Contents of my talk is as follows.</a:t>
            </a:r>
          </a:p>
          <a:p>
            <a:r>
              <a:rPr lang="en-US" altLang="ja-JP" dirty="0"/>
              <a:t>I would like start with the introduction.</a:t>
            </a:r>
          </a:p>
          <a:p>
            <a:endParaRPr kumimoji="1" lang="ja-JP" altLang="en-US" dirty="0"/>
          </a:p>
        </p:txBody>
      </p:sp>
      <p:sp>
        <p:nvSpPr>
          <p:cNvPr id="4" name="スライド番号プレースホルダー 3"/>
          <p:cNvSpPr>
            <a:spLocks noGrp="1"/>
          </p:cNvSpPr>
          <p:nvPr>
            <p:ph type="sldNum" sz="quarter" idx="5"/>
          </p:nvPr>
        </p:nvSpPr>
        <p:spPr/>
        <p:txBody>
          <a:bodyPr/>
          <a:lstStyle/>
          <a:p>
            <a:fld id="{FC92B075-777E-421F-98ED-766531ED004F}" type="slidenum">
              <a:rPr kumimoji="1" lang="ja-JP" altLang="en-US" smtClean="0"/>
              <a:t>0</a:t>
            </a:fld>
            <a:endParaRPr kumimoji="1" lang="ja-JP" altLang="en-US"/>
          </a:p>
        </p:txBody>
      </p:sp>
    </p:spTree>
    <p:extLst>
      <p:ext uri="{BB962C8B-B14F-4D97-AF65-F5344CB8AC3E}">
        <p14:creationId xmlns:p14="http://schemas.microsoft.com/office/powerpoint/2010/main" val="2913904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Concerning production target, self-made uranium carbide target is used.</a:t>
            </a:r>
          </a:p>
          <a:p>
            <a:r>
              <a:rPr kumimoji="1" lang="en-US" altLang="ja-JP" dirty="0"/>
              <a:t>Using uranyl nitrate solution with graphite</a:t>
            </a:r>
            <a:r>
              <a:rPr lang="en-US" altLang="ja-JP" dirty="0"/>
              <a:t> powder,  an uranium-oxide disk is made by 180MPa compression with no binder. The diameter and thickness of a disk are 20 mm and 1 mm , respectively.</a:t>
            </a:r>
          </a:p>
          <a:p>
            <a:r>
              <a:rPr lang="en-US" altLang="ja-JP" dirty="0"/>
              <a:t>This photograph shows uranyl nitrate solution, and these photo show the making procedure.</a:t>
            </a:r>
          </a:p>
          <a:p>
            <a:r>
              <a:rPr lang="en-US" altLang="ja-JP" dirty="0"/>
              <a:t>As next step. the carbothermal reduction is applied to convert from uranium oxide disk to uranium carbide disk.</a:t>
            </a:r>
          </a:p>
          <a:p>
            <a:r>
              <a:rPr lang="en-US" altLang="ja-JP" dirty="0"/>
              <a:t>This figure shows sample result of the trend of the pressure depend on the temperature.</a:t>
            </a:r>
          </a:p>
          <a:p>
            <a:r>
              <a:rPr lang="en-US" altLang="ja-JP" dirty="0"/>
              <a:t>According to these chemical reactions, several peak of the pressure are observed.</a:t>
            </a:r>
          </a:p>
          <a:p>
            <a:r>
              <a:rPr lang="en-US" altLang="ja-JP" dirty="0"/>
              <a:t>After several days, finally, uranium carbide disk is made. The diameter and thickness of obtained carbide disk are reduced as 18 mm and 0.8 mm, respectively. The density of uranium is around 3.2 g/cm3.</a:t>
            </a:r>
          </a:p>
          <a:p>
            <a:r>
              <a:rPr lang="en-US" altLang="ja-JP" dirty="0"/>
              <a:t>  </a:t>
            </a:r>
          </a:p>
        </p:txBody>
      </p:sp>
      <p:sp>
        <p:nvSpPr>
          <p:cNvPr id="4" name="スライド番号プレースホルダー 3"/>
          <p:cNvSpPr>
            <a:spLocks noGrp="1"/>
          </p:cNvSpPr>
          <p:nvPr>
            <p:ph type="sldNum" sz="quarter" idx="5"/>
          </p:nvPr>
        </p:nvSpPr>
        <p:spPr/>
        <p:txBody>
          <a:bodyPr/>
          <a:lstStyle/>
          <a:p>
            <a:fld id="{FC92B075-777E-421F-98ED-766531ED004F}" type="slidenum">
              <a:rPr kumimoji="1" lang="ja-JP" altLang="en-US" smtClean="0"/>
              <a:t>9</a:t>
            </a:fld>
            <a:endParaRPr kumimoji="1" lang="ja-JP" altLang="en-US"/>
          </a:p>
        </p:txBody>
      </p:sp>
    </p:spTree>
    <p:extLst>
      <p:ext uri="{BB962C8B-B14F-4D97-AF65-F5344CB8AC3E}">
        <p14:creationId xmlns:p14="http://schemas.microsoft.com/office/powerpoint/2010/main" val="1255318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At ERIS, there are two types of ion source, one is FEBIAD and the other one is surface ionization.</a:t>
            </a:r>
          </a:p>
          <a:p>
            <a:r>
              <a:rPr kumimoji="1" lang="en-US" altLang="ja-JP" dirty="0"/>
              <a:t>These figures show schematic drawings of each ion source.</a:t>
            </a:r>
          </a:p>
          <a:p>
            <a:r>
              <a:rPr lang="en-US" altLang="ja-JP" dirty="0"/>
              <a:t>These structure is almost same as the ISOLDE or other facilities.</a:t>
            </a:r>
          </a:p>
          <a:p>
            <a:r>
              <a:rPr lang="en-US" altLang="ja-JP" dirty="0"/>
              <a:t>One of the features is that both ion source have a grid system for pre-bunching and stacking.</a:t>
            </a:r>
          </a:p>
          <a:p>
            <a:r>
              <a:rPr lang="en-US" altLang="ja-JP" dirty="0"/>
              <a:t>These figures show the result of the pre-bunching with FEBAD and surface type.</a:t>
            </a:r>
          </a:p>
          <a:p>
            <a:r>
              <a:rPr lang="en-US" altLang="ja-JP" dirty="0"/>
              <a:t>With FEBIAD, the lifetime is almost a few </a:t>
            </a:r>
            <a:r>
              <a:rPr lang="en-US" altLang="ja-JP" dirty="0" err="1"/>
              <a:t>ms</a:t>
            </a:r>
            <a:r>
              <a:rPr lang="en-US" altLang="ja-JP" dirty="0"/>
              <a:t> </a:t>
            </a:r>
          </a:p>
          <a:p>
            <a:r>
              <a:rPr lang="en-US" altLang="ja-JP" dirty="0"/>
              <a:t>Due to high ionization efficiency, the lifetime is longer with the surface ionization type.</a:t>
            </a:r>
          </a:p>
          <a:p>
            <a:endParaRPr lang="en-US" altLang="ja-JP" dirty="0"/>
          </a:p>
          <a:p>
            <a:endParaRPr lang="en-US" altLang="ja-JP" dirty="0"/>
          </a:p>
        </p:txBody>
      </p:sp>
      <p:sp>
        <p:nvSpPr>
          <p:cNvPr id="4" name="スライド番号プレースホルダー 3"/>
          <p:cNvSpPr>
            <a:spLocks noGrp="1"/>
          </p:cNvSpPr>
          <p:nvPr>
            <p:ph type="sldNum" sz="quarter" idx="5"/>
          </p:nvPr>
        </p:nvSpPr>
        <p:spPr/>
        <p:txBody>
          <a:bodyPr/>
          <a:lstStyle/>
          <a:p>
            <a:fld id="{FC92B075-777E-421F-98ED-766531ED004F}" type="slidenum">
              <a:rPr kumimoji="1" lang="ja-JP" altLang="en-US" smtClean="0"/>
              <a:t>10</a:t>
            </a:fld>
            <a:endParaRPr kumimoji="1" lang="ja-JP" altLang="en-US"/>
          </a:p>
        </p:txBody>
      </p:sp>
    </p:spTree>
    <p:extLst>
      <p:ext uri="{BB962C8B-B14F-4D97-AF65-F5344CB8AC3E}">
        <p14:creationId xmlns:p14="http://schemas.microsoft.com/office/powerpoint/2010/main" val="3586420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figure shows the schematic layout of the transport line, and this photograph shows the transport line.</a:t>
            </a:r>
          </a:p>
          <a:p>
            <a:r>
              <a:rPr kumimoji="1" lang="en-US" altLang="ja-JP" dirty="0"/>
              <a:t>The transport line consists of an </a:t>
            </a:r>
            <a:r>
              <a:rPr lang="en-US" altLang="ja-JP" dirty="0"/>
              <a:t>analyzing magnet and electric quadrupoles. </a:t>
            </a:r>
          </a:p>
          <a:p>
            <a:r>
              <a:rPr lang="en-US" altLang="ja-JP" dirty="0"/>
              <a:t>A beam diagnostic system consists of a faraday cup and CCD, and the profile and intensity of the ion beam are measured.</a:t>
            </a:r>
          </a:p>
          <a:p>
            <a:r>
              <a:rPr lang="en-US" altLang="ja-JP" dirty="0"/>
              <a:t>This figure shows </a:t>
            </a:r>
            <a:r>
              <a:rPr kumimoji="1" lang="en-US" altLang="ja-JP" dirty="0"/>
              <a:t>the obtained </a:t>
            </a:r>
            <a:r>
              <a:rPr lang="en-US" altLang="ja-JP" dirty="0"/>
              <a:t>mass spectrum with Xe beam, and the mass resolution reaches as 1600. </a:t>
            </a:r>
          </a:p>
          <a:p>
            <a:r>
              <a:rPr lang="en-US" altLang="ja-JP" dirty="0"/>
              <a:t>The PID system is installed at the exit of FRAC. </a:t>
            </a:r>
          </a:p>
          <a:p>
            <a:r>
              <a:rPr lang="en-US" altLang="ja-JP" dirty="0"/>
              <a:t>The rotating disk system and a Ge detector are used.</a:t>
            </a:r>
          </a:p>
          <a:p>
            <a:endParaRPr kumimoji="1" lang="en-US" altLang="ja-JP" dirty="0"/>
          </a:p>
        </p:txBody>
      </p:sp>
      <p:sp>
        <p:nvSpPr>
          <p:cNvPr id="4" name="スライド番号プレースホルダー 3"/>
          <p:cNvSpPr>
            <a:spLocks noGrp="1"/>
          </p:cNvSpPr>
          <p:nvPr>
            <p:ph type="sldNum" sz="quarter" idx="5"/>
          </p:nvPr>
        </p:nvSpPr>
        <p:spPr/>
        <p:txBody>
          <a:bodyPr/>
          <a:lstStyle/>
          <a:p>
            <a:fld id="{FC92B075-777E-421F-98ED-766531ED004F}" type="slidenum">
              <a:rPr kumimoji="1" lang="ja-JP" altLang="en-US" smtClean="0"/>
              <a:t>11</a:t>
            </a:fld>
            <a:endParaRPr kumimoji="1" lang="ja-JP" altLang="en-US"/>
          </a:p>
        </p:txBody>
      </p:sp>
    </p:spTree>
    <p:extLst>
      <p:ext uri="{BB962C8B-B14F-4D97-AF65-F5344CB8AC3E}">
        <p14:creationId xmlns:p14="http://schemas.microsoft.com/office/powerpoint/2010/main" val="825822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Next, I would like to show you several results.</a:t>
            </a:r>
          </a:p>
          <a:p>
            <a:r>
              <a:rPr lang="en-US" altLang="ja-JP" dirty="0"/>
              <a:t>First result is the RI production with FEBIAD.</a:t>
            </a:r>
          </a:p>
          <a:p>
            <a:r>
              <a:rPr kumimoji="1" lang="en-US" altLang="ja-JP" dirty="0"/>
              <a:t>This figure shows the measured rate of Sn and Xe isot</a:t>
            </a:r>
            <a:r>
              <a:rPr lang="en-US" altLang="ja-JP" dirty="0"/>
              <a:t>opes using FEBIAD ion source, 15 g uranium , and 10-W electron beam.</a:t>
            </a:r>
          </a:p>
          <a:p>
            <a:r>
              <a:rPr lang="en-US" altLang="ja-JP" dirty="0"/>
              <a:t>Here, overall efficiency is defined as release times ionization times and transport efficiencies.</a:t>
            </a:r>
          </a:p>
          <a:p>
            <a:r>
              <a:rPr kumimoji="1" lang="en-US" altLang="ja-JP" dirty="0"/>
              <a:t>Over</a:t>
            </a:r>
            <a:r>
              <a:rPr lang="en-US" altLang="ja-JP" dirty="0"/>
              <a:t>all efficiency is deduced as a ratio of experimental rate to theoretical rate.</a:t>
            </a:r>
          </a:p>
          <a:p>
            <a:r>
              <a:rPr lang="en-US" altLang="ja-JP" dirty="0"/>
              <a:t>Release efficiency includes the diffusion efficiency inside the target and the effusion efficiency to ionization chamber.</a:t>
            </a:r>
          </a:p>
          <a:p>
            <a:r>
              <a:rPr lang="en-US" altLang="ja-JP" dirty="0"/>
              <a:t>This part was evaluated as 14-15% using stable 129Xe.</a:t>
            </a:r>
          </a:p>
          <a:p>
            <a:r>
              <a:rPr lang="en-US" altLang="ja-JP" dirty="0"/>
              <a:t>Using the obtained results of 138Xe and 132Sn, the overall efficiencies are deduced as 5.5 and 2% respectively. Release efficiencies are 40% and 14%, respectively.</a:t>
            </a:r>
          </a:p>
          <a:p>
            <a:r>
              <a:rPr lang="en-US" altLang="ja-JP" dirty="0"/>
              <a:t>(This overall efficiency is almost same as the results at the other facility.)</a:t>
            </a:r>
          </a:p>
          <a:p>
            <a:r>
              <a:rPr lang="en-US" altLang="ja-JP" dirty="0"/>
              <a:t>To improve the overall efficiency, more development is going on.</a:t>
            </a:r>
          </a:p>
          <a:p>
            <a:endParaRPr lang="en-US" altLang="ja-JP" dirty="0"/>
          </a:p>
        </p:txBody>
      </p:sp>
      <p:sp>
        <p:nvSpPr>
          <p:cNvPr id="4" name="スライド番号プレースホルダー 3"/>
          <p:cNvSpPr>
            <a:spLocks noGrp="1"/>
          </p:cNvSpPr>
          <p:nvPr>
            <p:ph type="sldNum" sz="quarter" idx="5"/>
          </p:nvPr>
        </p:nvSpPr>
        <p:spPr/>
        <p:txBody>
          <a:bodyPr/>
          <a:lstStyle/>
          <a:p>
            <a:fld id="{FC92B075-777E-421F-98ED-766531ED004F}" type="slidenum">
              <a:rPr kumimoji="1" lang="ja-JP" altLang="en-US" smtClean="0"/>
              <a:t>12</a:t>
            </a:fld>
            <a:endParaRPr kumimoji="1" lang="ja-JP" altLang="en-US"/>
          </a:p>
        </p:txBody>
      </p:sp>
    </p:spTree>
    <p:extLst>
      <p:ext uri="{BB962C8B-B14F-4D97-AF65-F5344CB8AC3E}">
        <p14:creationId xmlns:p14="http://schemas.microsoft.com/office/powerpoint/2010/main" val="3113857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Two stage stacking inside ERIS and FRAC is developed to convert from continues beam to pulse beam.</a:t>
            </a:r>
          </a:p>
          <a:p>
            <a:r>
              <a:rPr kumimoji="1" lang="en-US" altLang="ja-JP" dirty="0"/>
              <a:t>After stacking inside ERIS, pulse beam from ERIS is injected to FRAC. After the accumulation inside FRAC, pulse beam is extracted and transported to SCRIT.</a:t>
            </a:r>
          </a:p>
          <a:p>
            <a:r>
              <a:rPr lang="en-US" altLang="ja-JP" dirty="0"/>
              <a:t>These figure shows the preliminary results of the stacking.</a:t>
            </a:r>
          </a:p>
          <a:p>
            <a:r>
              <a:rPr lang="en-US" altLang="ja-JP" dirty="0"/>
              <a:t>This figure shows the pulse shape of Cs beam,</a:t>
            </a:r>
          </a:p>
          <a:p>
            <a:r>
              <a:rPr lang="en-US" altLang="ja-JP" dirty="0"/>
              <a:t>and this figure shows the ratio of extracted ions to continuous beam depend on the operation frequency of ERIS. This figure shows the ratio of extracted ions to injected ions depend on the operating frequency of FRAC.</a:t>
            </a:r>
          </a:p>
          <a:p>
            <a:r>
              <a:rPr lang="en-US" altLang="ja-JP" dirty="0"/>
              <a:t>Each ratio reaches more than 90%, and this means that the total conversion efficiency reaches almost over 80%.</a:t>
            </a:r>
          </a:p>
        </p:txBody>
      </p:sp>
      <p:sp>
        <p:nvSpPr>
          <p:cNvPr id="4" name="スライド番号プレースホルダー 3"/>
          <p:cNvSpPr>
            <a:spLocks noGrp="1"/>
          </p:cNvSpPr>
          <p:nvPr>
            <p:ph type="sldNum" sz="quarter" idx="5"/>
          </p:nvPr>
        </p:nvSpPr>
        <p:spPr/>
        <p:txBody>
          <a:bodyPr/>
          <a:lstStyle/>
          <a:p>
            <a:fld id="{FC92B075-777E-421F-98ED-766531ED004F}" type="slidenum">
              <a:rPr kumimoji="1" lang="ja-JP" altLang="en-US" smtClean="0"/>
              <a:t>13</a:t>
            </a:fld>
            <a:endParaRPr kumimoji="1" lang="ja-JP" altLang="en-US"/>
          </a:p>
        </p:txBody>
      </p:sp>
    </p:spTree>
    <p:extLst>
      <p:ext uri="{BB962C8B-B14F-4D97-AF65-F5344CB8AC3E}">
        <p14:creationId xmlns:p14="http://schemas.microsoft.com/office/powerpoint/2010/main" val="1087172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Using two stage stacking, 137Cs beam was produced for e-RI elastic scattering.</a:t>
            </a:r>
          </a:p>
          <a:p>
            <a:r>
              <a:rPr kumimoji="1" lang="en-US" altLang="ja-JP" dirty="0"/>
              <a:t>This </a:t>
            </a:r>
            <a:r>
              <a:rPr lang="en-US" altLang="ja-JP" dirty="0"/>
              <a:t>figure shows the time-shifted plots of the pulse shape of Cs isotopes with 40Hz ERIS and 1 Hz FRAC operation.</a:t>
            </a:r>
          </a:p>
          <a:p>
            <a:r>
              <a:rPr kumimoji="1" lang="en-US" altLang="ja-JP" dirty="0"/>
              <a:t>Right figure shows rates of Cs </a:t>
            </a:r>
            <a:r>
              <a:rPr lang="en-US" altLang="ja-JP" dirty="0"/>
              <a:t>isotopes. Red and blue circles show rates of Cs isotopes at ERIS and ALTO facility, respectively. The results of ALTO facility is normalized to that of ERIS using the rate of 140Cs.</a:t>
            </a:r>
          </a:p>
          <a:p>
            <a:r>
              <a:rPr lang="en-US" altLang="ja-JP" dirty="0"/>
              <a:t>This discrepancy is considered that the accumulation time is not enough for 138Cs case.</a:t>
            </a:r>
          </a:p>
          <a:p>
            <a:r>
              <a:rPr lang="en-US" altLang="ja-JP" dirty="0"/>
              <a:t>Using the comparison between ERIS and ALTO results, the ratio of 137Ba to 137Cs is estimated to be less than 0.5%. </a:t>
            </a:r>
          </a:p>
          <a:p>
            <a:r>
              <a:rPr lang="en-US" altLang="ja-JP" dirty="0"/>
              <a:t>As a result, world's first electron scattering with online-produced RI was conducted using ERIS.</a:t>
            </a:r>
          </a:p>
        </p:txBody>
      </p:sp>
      <p:sp>
        <p:nvSpPr>
          <p:cNvPr id="4" name="スライド番号プレースホルダー 3"/>
          <p:cNvSpPr>
            <a:spLocks noGrp="1"/>
          </p:cNvSpPr>
          <p:nvPr>
            <p:ph type="sldNum" sz="quarter" idx="5"/>
          </p:nvPr>
        </p:nvSpPr>
        <p:spPr/>
        <p:txBody>
          <a:bodyPr/>
          <a:lstStyle/>
          <a:p>
            <a:fld id="{FC92B075-777E-421F-98ED-766531ED004F}" type="slidenum">
              <a:rPr kumimoji="1" lang="ja-JP" altLang="en-US" smtClean="0"/>
              <a:t>14</a:t>
            </a:fld>
            <a:endParaRPr kumimoji="1" lang="ja-JP" altLang="en-US"/>
          </a:p>
        </p:txBody>
      </p:sp>
    </p:spTree>
    <p:extLst>
      <p:ext uri="{BB962C8B-B14F-4D97-AF65-F5344CB8AC3E}">
        <p14:creationId xmlns:p14="http://schemas.microsoft.com/office/powerpoint/2010/main" val="1294282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Next topic is future plan.</a:t>
            </a:r>
          </a:p>
          <a:p>
            <a:r>
              <a:rPr kumimoji="1" lang="en-US" altLang="ja-JP" dirty="0"/>
              <a:t>This is nuclear chart around Z=50.</a:t>
            </a:r>
          </a:p>
          <a:p>
            <a:r>
              <a:rPr kumimoji="1" lang="en-US" altLang="ja-JP" dirty="0"/>
              <a:t>Nuclei for which  electron scattering data are available are indicated by red squares.</a:t>
            </a:r>
          </a:p>
          <a:p>
            <a:r>
              <a:rPr kumimoji="1" lang="en-US" altLang="ja-JP" dirty="0"/>
              <a:t>At the SCRIT facility, data for 132Xe and 137Cs were obtained.</a:t>
            </a:r>
          </a:p>
          <a:p>
            <a:r>
              <a:rPr lang="en-US" altLang="ja-JP" dirty="0"/>
              <a:t>132Sn is a symbolic nuclei due to the double magic number,</a:t>
            </a:r>
          </a:p>
          <a:p>
            <a:r>
              <a:rPr kumimoji="1" lang="en-US" altLang="ja-JP" dirty="0"/>
              <a:t>therefore, 132Sn is a first goal of the SCRIT project.</a:t>
            </a:r>
          </a:p>
          <a:p>
            <a:r>
              <a:rPr lang="en-US" altLang="ja-JP" dirty="0"/>
              <a:t>In addition, isotope dependence and isotone dependence are interesting subjects to study details of nuclear structure.</a:t>
            </a:r>
          </a:p>
          <a:p>
            <a:r>
              <a:rPr lang="en-US" altLang="ja-JP" dirty="0"/>
              <a:t>To perform these experiments, High intensity RI beam with high power, almost 1kW, electron beam is needed.</a:t>
            </a:r>
            <a:endParaRPr kumimoji="1" lang="ja-JP" altLang="en-US" dirty="0"/>
          </a:p>
          <a:p>
            <a:endParaRPr lang="en-US" altLang="ja-JP" dirty="0"/>
          </a:p>
          <a:p>
            <a:r>
              <a:rPr kumimoji="1" lang="en-US" altLang="ja-JP" dirty="0"/>
              <a:t>This figure shows rates of Sn and Xe isotopes at ERIS, and corresp</a:t>
            </a:r>
            <a:r>
              <a:rPr lang="en-US" altLang="ja-JP" dirty="0"/>
              <a:t>onding luminosity.</a:t>
            </a:r>
          </a:p>
          <a:p>
            <a:r>
              <a:rPr kumimoji="1" lang="en-US" altLang="ja-JP" dirty="0"/>
              <a:t>At the present power, 10W, rate of </a:t>
            </a:r>
            <a:r>
              <a:rPr lang="en-US" altLang="ja-JP" dirty="0"/>
              <a:t>132Sn is 10^6 ions/sec. After upgrading to 1kW beam, t</a:t>
            </a:r>
            <a:r>
              <a:rPr kumimoji="1" lang="en-US" altLang="ja-JP" dirty="0"/>
              <a:t>he rate of 132Sn reaches over 10^8 ions and luminosity </a:t>
            </a:r>
            <a:r>
              <a:rPr lang="en-US" altLang="ja-JP" dirty="0"/>
              <a:t>becomes 10^27, and we can conduct electron scattering.</a:t>
            </a:r>
          </a:p>
        </p:txBody>
      </p:sp>
      <p:sp>
        <p:nvSpPr>
          <p:cNvPr id="4" name="スライド番号プレースホルダー 3"/>
          <p:cNvSpPr>
            <a:spLocks noGrp="1"/>
          </p:cNvSpPr>
          <p:nvPr>
            <p:ph type="sldNum" sz="quarter" idx="5"/>
          </p:nvPr>
        </p:nvSpPr>
        <p:spPr/>
        <p:txBody>
          <a:bodyPr/>
          <a:lstStyle/>
          <a:p>
            <a:fld id="{FC92B075-777E-421F-98ED-766531ED004F}" type="slidenum">
              <a:rPr kumimoji="1" lang="ja-JP" altLang="en-US" smtClean="0"/>
              <a:t>15</a:t>
            </a:fld>
            <a:endParaRPr kumimoji="1" lang="ja-JP" altLang="en-US"/>
          </a:p>
        </p:txBody>
      </p:sp>
    </p:spTree>
    <p:extLst>
      <p:ext uri="{BB962C8B-B14F-4D97-AF65-F5344CB8AC3E}">
        <p14:creationId xmlns:p14="http://schemas.microsoft.com/office/powerpoint/2010/main" val="4076392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Towards the supply of high intensity RI beams,</a:t>
            </a:r>
          </a:p>
          <a:p>
            <a:r>
              <a:rPr lang="en-US" altLang="ja-JP" dirty="0"/>
              <a:t>several subjects are considered.</a:t>
            </a:r>
          </a:p>
          <a:p>
            <a:r>
              <a:rPr kumimoji="1" lang="en-US" altLang="ja-JP" dirty="0"/>
              <a:t>First subject is upgrading of electron beam driver.</a:t>
            </a:r>
          </a:p>
          <a:p>
            <a:r>
              <a:rPr lang="en-US" altLang="ja-JP" dirty="0"/>
              <a:t>To achieve 1or 2kW e-beam, these improvements are needed.</a:t>
            </a:r>
            <a:endParaRPr kumimoji="1" lang="en-US" altLang="ja-JP" dirty="0"/>
          </a:p>
          <a:p>
            <a:r>
              <a:rPr lang="en-US" altLang="ja-JP" dirty="0"/>
              <a:t>high frequency, high peak current, and long pulse width of electron beam Upgrading of e-beam driver has been already started.</a:t>
            </a:r>
          </a:p>
          <a:p>
            <a:r>
              <a:rPr kumimoji="1" lang="en-US" altLang="ja-JP" dirty="0"/>
              <a:t>Second subject is </a:t>
            </a:r>
            <a:r>
              <a:rPr lang="en-US" altLang="ja-JP" dirty="0"/>
              <a:t>upgrading of ERIS.</a:t>
            </a:r>
          </a:p>
          <a:p>
            <a:r>
              <a:rPr kumimoji="1" lang="en-US" altLang="ja-JP" dirty="0"/>
              <a:t>To improve the overall efficiency, uranium carbide target using nano material is considered</a:t>
            </a:r>
            <a:r>
              <a:rPr lang="en-US" altLang="ja-JP" dirty="0"/>
              <a:t>, and </a:t>
            </a:r>
            <a:endParaRPr kumimoji="1" lang="en-US" altLang="ja-JP" dirty="0"/>
          </a:p>
          <a:p>
            <a:r>
              <a:rPr kumimoji="1" lang="en-US" altLang="ja-JP" dirty="0"/>
              <a:t>More efficient structure of ion source are planed</a:t>
            </a:r>
            <a:r>
              <a:rPr lang="en-US" altLang="ja-JP" dirty="0"/>
              <a:t>, for example EBGP type ion source as shown here.</a:t>
            </a:r>
          </a:p>
          <a:p>
            <a:r>
              <a:rPr kumimoji="1" lang="en-US" altLang="ja-JP" dirty="0"/>
              <a:t>Concerning improvement of RI separation, especially isobar separation,</a:t>
            </a:r>
          </a:p>
          <a:p>
            <a:r>
              <a:rPr lang="en-US" altLang="ja-JP" dirty="0" err="1"/>
              <a:t>IImura-san's</a:t>
            </a:r>
            <a:r>
              <a:rPr lang="en-US" altLang="ja-JP" dirty="0"/>
              <a:t> talk.</a:t>
            </a:r>
            <a:endParaRPr kumimoji="1" lang="en-US" altLang="ja-JP" dirty="0"/>
          </a:p>
          <a:p>
            <a:r>
              <a:rPr kumimoji="1" lang="en-US" altLang="ja-JP" dirty="0"/>
              <a:t>Third subject is high-power e-beam operation.</a:t>
            </a:r>
          </a:p>
          <a:p>
            <a:r>
              <a:rPr lang="en-US" altLang="ja-JP" dirty="0"/>
              <a:t>Shielding, maintenance scenario, and target operation are important tasks.</a:t>
            </a:r>
          </a:p>
          <a:p>
            <a:r>
              <a:rPr lang="en-US" altLang="ja-JP" dirty="0"/>
              <a:t>I would like show you more details of these tasks.</a:t>
            </a:r>
          </a:p>
        </p:txBody>
      </p:sp>
      <p:sp>
        <p:nvSpPr>
          <p:cNvPr id="4" name="スライド番号プレースホルダー 3"/>
          <p:cNvSpPr>
            <a:spLocks noGrp="1"/>
          </p:cNvSpPr>
          <p:nvPr>
            <p:ph type="sldNum" sz="quarter" idx="5"/>
          </p:nvPr>
        </p:nvSpPr>
        <p:spPr/>
        <p:txBody>
          <a:bodyPr/>
          <a:lstStyle/>
          <a:p>
            <a:fld id="{FC92B075-777E-421F-98ED-766531ED004F}" type="slidenum">
              <a:rPr kumimoji="1" lang="ja-JP" altLang="en-US" smtClean="0"/>
              <a:t>16</a:t>
            </a:fld>
            <a:endParaRPr kumimoji="1" lang="ja-JP" altLang="en-US"/>
          </a:p>
        </p:txBody>
      </p:sp>
    </p:spTree>
    <p:extLst>
      <p:ext uri="{BB962C8B-B14F-4D97-AF65-F5344CB8AC3E}">
        <p14:creationId xmlns:p14="http://schemas.microsoft.com/office/powerpoint/2010/main" val="3129960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Concerning shielding, we must the consider radiation level for outside of controlled area, and prevent of radioactivation for electronics and devices.</a:t>
            </a:r>
          </a:p>
          <a:p>
            <a:r>
              <a:rPr lang="en-US" altLang="ja-JP" dirty="0"/>
              <a:t>To evaluate radiation level, </a:t>
            </a:r>
            <a:r>
              <a:rPr lang="en-US" altLang="ja-JP" dirty="0" err="1"/>
              <a:t>phits</a:t>
            </a:r>
            <a:r>
              <a:rPr lang="en-US" altLang="ja-JP" dirty="0"/>
              <a:t> calculation was performed.</a:t>
            </a:r>
          </a:p>
          <a:p>
            <a:r>
              <a:rPr kumimoji="1" lang="en-US" altLang="ja-JP" dirty="0"/>
              <a:t>From these results, </a:t>
            </a:r>
            <a:r>
              <a:rPr lang="en-US" altLang="ja-JP" dirty="0"/>
              <a:t>the enhancement of shielding is considered.</a:t>
            </a:r>
          </a:p>
          <a:p>
            <a:r>
              <a:rPr kumimoji="1" lang="en-US" altLang="ja-JP" dirty="0"/>
              <a:t>This is the concept of the additional shielding around ion source.</a:t>
            </a:r>
          </a:p>
          <a:p>
            <a:r>
              <a:rPr lang="en-US" altLang="ja-JP" dirty="0"/>
              <a:t>and Red blocks are also additional concreate blocks.</a:t>
            </a:r>
          </a:p>
          <a:p>
            <a:r>
              <a:rPr kumimoji="1" lang="en-US" altLang="ja-JP" dirty="0"/>
              <a:t> </a:t>
            </a:r>
            <a:endParaRPr kumimoji="1" lang="ja-JP" altLang="en-US" dirty="0"/>
          </a:p>
        </p:txBody>
      </p:sp>
      <p:sp>
        <p:nvSpPr>
          <p:cNvPr id="4" name="スライド番号プレースホルダー 3"/>
          <p:cNvSpPr>
            <a:spLocks noGrp="1"/>
          </p:cNvSpPr>
          <p:nvPr>
            <p:ph type="sldNum" sz="quarter" idx="5"/>
          </p:nvPr>
        </p:nvSpPr>
        <p:spPr/>
        <p:txBody>
          <a:bodyPr/>
          <a:lstStyle/>
          <a:p>
            <a:fld id="{FC92B075-777E-421F-98ED-766531ED004F}" type="slidenum">
              <a:rPr kumimoji="1" lang="ja-JP" altLang="en-US" smtClean="0"/>
              <a:t>17</a:t>
            </a:fld>
            <a:endParaRPr kumimoji="1" lang="ja-JP" altLang="en-US"/>
          </a:p>
        </p:txBody>
      </p:sp>
    </p:spTree>
    <p:extLst>
      <p:ext uri="{BB962C8B-B14F-4D97-AF65-F5344CB8AC3E}">
        <p14:creationId xmlns:p14="http://schemas.microsoft.com/office/powerpoint/2010/main" val="2596309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In the </a:t>
            </a:r>
            <a:r>
              <a:rPr kumimoji="1" lang="en-US" altLang="ja-JP" dirty="0"/>
              <a:t>maintenance scenario, residual radiation from target is </a:t>
            </a:r>
            <a:r>
              <a:rPr lang="en-US" altLang="ja-JP" dirty="0"/>
              <a:t>big </a:t>
            </a:r>
            <a:r>
              <a:rPr kumimoji="1" lang="en-US" altLang="ja-JP" dirty="0"/>
              <a:t>problem.</a:t>
            </a:r>
          </a:p>
          <a:p>
            <a:r>
              <a:rPr lang="en-US" altLang="ja-JP" dirty="0"/>
              <a:t>We measured the residual level at 20 cm from target.</a:t>
            </a:r>
          </a:p>
          <a:p>
            <a:r>
              <a:rPr lang="en-US" altLang="ja-JP" dirty="0"/>
              <a:t>This figure shows the time dependence of the results.</a:t>
            </a:r>
          </a:p>
          <a:p>
            <a:r>
              <a:rPr lang="en-US" altLang="ja-JP" dirty="0"/>
              <a:t>Red and magenta circles show the measured data.</a:t>
            </a:r>
          </a:p>
          <a:p>
            <a:r>
              <a:rPr lang="en-US" altLang="ja-JP" dirty="0"/>
              <a:t> Solid line show the empirical estimation. </a:t>
            </a:r>
          </a:p>
          <a:p>
            <a:r>
              <a:rPr lang="en-US" altLang="ja-JP" dirty="0"/>
              <a:t>Blue squares show results calculated with PHITS, and </a:t>
            </a:r>
            <a:r>
              <a:rPr lang="en-US" altLang="ja-JP" dirty="0" err="1"/>
              <a:t>dchain-sp</a:t>
            </a:r>
            <a:r>
              <a:rPr lang="en-US" altLang="ja-JP" dirty="0"/>
              <a:t> including the effect of target it self. </a:t>
            </a:r>
          </a:p>
          <a:p>
            <a:r>
              <a:rPr lang="en-US" altLang="ja-JP" dirty="0"/>
              <a:t>From this results, the residual radiation level was about 50 </a:t>
            </a:r>
            <a:r>
              <a:rPr lang="en-US" altLang="ja-JP" dirty="0" err="1"/>
              <a:t>uSv</a:t>
            </a:r>
            <a:r>
              <a:rPr lang="en-US" altLang="ja-JP" dirty="0"/>
              <a:t>/h after 2weeks of 20W irradiation. </a:t>
            </a:r>
          </a:p>
          <a:p>
            <a:r>
              <a:rPr kumimoji="1" lang="en-US" altLang="ja-JP" dirty="0"/>
              <a:t>In the case of 1kW irradiation, it becomes as 2.5 mSv/h after 2 weeks,</a:t>
            </a:r>
          </a:p>
          <a:p>
            <a:r>
              <a:rPr lang="en-US" altLang="ja-JP" dirty="0"/>
              <a:t>and it takes 2 years to become less than 20 </a:t>
            </a:r>
            <a:r>
              <a:rPr lang="en-US" altLang="ja-JP" dirty="0" err="1"/>
              <a:t>uSv</a:t>
            </a:r>
            <a:r>
              <a:rPr lang="en-US" altLang="ja-JP" dirty="0"/>
              <a:t>/h.</a:t>
            </a:r>
          </a:p>
          <a:p>
            <a:r>
              <a:rPr kumimoji="1" lang="en-US" altLang="ja-JP" dirty="0"/>
              <a:t>As a result, in our facility, waiting time for work is assumed as around several weeks.</a:t>
            </a:r>
            <a:endParaRPr lang="en-US" altLang="ja-JP" dirty="0"/>
          </a:p>
          <a:p>
            <a:r>
              <a:rPr lang="en-US" altLang="ja-JP" dirty="0"/>
              <a:t>Then, we consider </a:t>
            </a:r>
            <a:r>
              <a:rPr kumimoji="1" lang="en-US" altLang="ja-JP" dirty="0"/>
              <a:t>remote handling system </a:t>
            </a:r>
          </a:p>
          <a:p>
            <a:r>
              <a:rPr kumimoji="1" lang="en-US" altLang="ja-JP" dirty="0"/>
              <a:t>with 20min working time at </a:t>
            </a:r>
            <a:r>
              <a:rPr lang="en-US" altLang="ja-JP" dirty="0"/>
              <a:t>2.5 </a:t>
            </a:r>
            <a:r>
              <a:rPr lang="en-US" altLang="ja-JP" dirty="0" err="1"/>
              <a:t>mSV</a:t>
            </a:r>
            <a:r>
              <a:rPr lang="en-US" altLang="ja-JP" dirty="0"/>
              <a:t>/h at a distance of 1m from the target.</a:t>
            </a:r>
          </a:p>
          <a:p>
            <a:endParaRPr kumimoji="1" lang="en-US" altLang="ja-JP" dirty="0"/>
          </a:p>
          <a:p>
            <a:r>
              <a:rPr lang="en-US" altLang="ja-JP" dirty="0"/>
              <a:t>This </a:t>
            </a:r>
            <a:r>
              <a:rPr kumimoji="1" lang="en-US" altLang="ja-JP" dirty="0"/>
              <a:t>system is </a:t>
            </a:r>
            <a:r>
              <a:rPr lang="en-US" altLang="ja-JP" dirty="0"/>
              <a:t>more simpler system than other facilities like this system.</a:t>
            </a:r>
          </a:p>
          <a:p>
            <a:r>
              <a:rPr kumimoji="1" lang="en-US" altLang="ja-JP" dirty="0"/>
              <a:t>Now, we are considering crane system, specialized working tools and preparation of storage space.</a:t>
            </a:r>
          </a:p>
          <a:p>
            <a:endParaRPr kumimoji="1" lang="en-US" altLang="ja-JP" dirty="0"/>
          </a:p>
        </p:txBody>
      </p:sp>
      <p:sp>
        <p:nvSpPr>
          <p:cNvPr id="4" name="スライド番号プレースホルダー 3"/>
          <p:cNvSpPr>
            <a:spLocks noGrp="1"/>
          </p:cNvSpPr>
          <p:nvPr>
            <p:ph type="sldNum" sz="quarter" idx="5"/>
          </p:nvPr>
        </p:nvSpPr>
        <p:spPr/>
        <p:txBody>
          <a:bodyPr/>
          <a:lstStyle/>
          <a:p>
            <a:fld id="{FC92B075-777E-421F-98ED-766531ED004F}" type="slidenum">
              <a:rPr kumimoji="1" lang="ja-JP" altLang="en-US" smtClean="0"/>
              <a:t>18</a:t>
            </a:fld>
            <a:endParaRPr kumimoji="1" lang="ja-JP" altLang="en-US"/>
          </a:p>
        </p:txBody>
      </p:sp>
    </p:spTree>
    <p:extLst>
      <p:ext uri="{BB962C8B-B14F-4D97-AF65-F5344CB8AC3E}">
        <p14:creationId xmlns:p14="http://schemas.microsoft.com/office/powerpoint/2010/main" val="1236000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is the schematic layout of the SCRIT electron scattering facility.</a:t>
            </a:r>
          </a:p>
          <a:p>
            <a:r>
              <a:rPr kumimoji="1" lang="en-US" altLang="ja-JP" dirty="0"/>
              <a:t>Electron beam</a:t>
            </a:r>
            <a:r>
              <a:rPr lang="en-US" altLang="ja-JP" dirty="0"/>
              <a:t> is accelerated by RTM to 150 MeV and it is injected to the electron storage ring SR2. After the accumulation, electron beam is transported to ERIS.</a:t>
            </a:r>
          </a:p>
          <a:p>
            <a:r>
              <a:rPr kumimoji="1" lang="en-US" altLang="ja-JP" dirty="0"/>
              <a:t>Produced RIs are</a:t>
            </a:r>
            <a:r>
              <a:rPr lang="en-US" altLang="ja-JP" dirty="0"/>
              <a:t> extracted and transported to the SCRIT system installed inside the SR2.</a:t>
            </a:r>
          </a:p>
          <a:p>
            <a:r>
              <a:rPr kumimoji="1" lang="en-US" altLang="ja-JP" dirty="0"/>
              <a:t>In the transport line, FRAC, which is the co</a:t>
            </a:r>
            <a:r>
              <a:rPr lang="en-US" altLang="ja-JP" dirty="0"/>
              <a:t>oler and buncher system, converts RI beam to pulsed beam.</a:t>
            </a:r>
          </a:p>
          <a:p>
            <a:endParaRPr lang="en-US" altLang="ja-JP" dirty="0"/>
          </a:p>
          <a:p>
            <a:r>
              <a:rPr lang="en-US" altLang="ja-JP" dirty="0"/>
              <a:t>For the SCRIT method, low-energy, high quality and high intensity are needed. To satisfy these requirements, we constructed the ISOL system, ERIS.</a:t>
            </a:r>
          </a:p>
        </p:txBody>
      </p:sp>
      <p:sp>
        <p:nvSpPr>
          <p:cNvPr id="4" name="スライド番号プレースホルダー 3"/>
          <p:cNvSpPr>
            <a:spLocks noGrp="1"/>
          </p:cNvSpPr>
          <p:nvPr>
            <p:ph type="sldNum" sz="quarter" idx="5"/>
          </p:nvPr>
        </p:nvSpPr>
        <p:spPr/>
        <p:txBody>
          <a:bodyPr/>
          <a:lstStyle/>
          <a:p>
            <a:fld id="{FC92B075-777E-421F-98ED-766531ED004F}" type="slidenum">
              <a:rPr kumimoji="1" lang="ja-JP" altLang="en-US" smtClean="0"/>
              <a:t>1</a:t>
            </a:fld>
            <a:endParaRPr kumimoji="1" lang="ja-JP" altLang="en-US"/>
          </a:p>
        </p:txBody>
      </p:sp>
    </p:spTree>
    <p:extLst>
      <p:ext uri="{BB962C8B-B14F-4D97-AF65-F5344CB8AC3E}">
        <p14:creationId xmlns:p14="http://schemas.microsoft.com/office/powerpoint/2010/main" val="2764295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Target operation is also important task.</a:t>
            </a:r>
          </a:p>
          <a:p>
            <a:r>
              <a:rPr kumimoji="1" lang="en-US" altLang="ja-JP" dirty="0"/>
              <a:t>Carbon nano material target is very good material due to fast release and long lifetime as reported in the previous work.</a:t>
            </a:r>
          </a:p>
          <a:p>
            <a:r>
              <a:rPr lang="en-US" altLang="ja-JP" dirty="0"/>
              <a:t>But, p</a:t>
            </a:r>
            <a:r>
              <a:rPr kumimoji="1" lang="en-US" altLang="ja-JP" dirty="0"/>
              <a:t>roblem is easily oxidization in air.</a:t>
            </a:r>
          </a:p>
          <a:p>
            <a:r>
              <a:rPr lang="en-US" altLang="ja-JP" dirty="0"/>
              <a:t>This photograph shows the uranium carbide with graphene oxidized </a:t>
            </a:r>
          </a:p>
          <a:p>
            <a:r>
              <a:rPr lang="en-US" altLang="ja-JP" dirty="0"/>
              <a:t>within a minutes in the air.</a:t>
            </a:r>
          </a:p>
          <a:p>
            <a:r>
              <a:rPr lang="en-US" altLang="ja-JP" dirty="0"/>
              <a:t>In the present, we use small glove box for only target-related work as shown these photograph.</a:t>
            </a:r>
          </a:p>
          <a:p>
            <a:r>
              <a:rPr lang="en-US" altLang="ja-JP" dirty="0"/>
              <a:t>A large glove box is needed to do chamber-related work and handle safely nano material target.</a:t>
            </a:r>
          </a:p>
          <a:p>
            <a:endParaRPr lang="en-US" altLang="ja-JP" dirty="0"/>
          </a:p>
        </p:txBody>
      </p:sp>
      <p:sp>
        <p:nvSpPr>
          <p:cNvPr id="4" name="スライド番号プレースホルダー 3"/>
          <p:cNvSpPr>
            <a:spLocks noGrp="1"/>
          </p:cNvSpPr>
          <p:nvPr>
            <p:ph type="sldNum" sz="quarter" idx="5"/>
          </p:nvPr>
        </p:nvSpPr>
        <p:spPr/>
        <p:txBody>
          <a:bodyPr/>
          <a:lstStyle/>
          <a:p>
            <a:fld id="{FC92B075-777E-421F-98ED-766531ED004F}" type="slidenum">
              <a:rPr kumimoji="1" lang="ja-JP" altLang="en-US" smtClean="0"/>
              <a:t>19</a:t>
            </a:fld>
            <a:endParaRPr kumimoji="1" lang="ja-JP" altLang="en-US"/>
          </a:p>
        </p:txBody>
      </p:sp>
    </p:spTree>
    <p:extLst>
      <p:ext uri="{BB962C8B-B14F-4D97-AF65-F5344CB8AC3E}">
        <p14:creationId xmlns:p14="http://schemas.microsoft.com/office/powerpoint/2010/main" val="3270617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a:t>
            </a:r>
            <a:r>
              <a:rPr lang="en-US" altLang="ja-JP" dirty="0"/>
              <a:t>is rough time scale of upgrade plan.</a:t>
            </a:r>
          </a:p>
          <a:p>
            <a:r>
              <a:rPr lang="en-US" altLang="ja-JP" dirty="0"/>
              <a:t>We will start 132Sn experiment around 2026 or 2027.</a:t>
            </a:r>
          </a:p>
          <a:p>
            <a:r>
              <a:rPr lang="en-US" altLang="ja-JP" dirty="0"/>
              <a:t>Gradually increasing beam power, we will do measurement and respond to on a case-by-case basis.</a:t>
            </a:r>
          </a:p>
        </p:txBody>
      </p:sp>
      <p:sp>
        <p:nvSpPr>
          <p:cNvPr id="4" name="スライド番号プレースホルダー 3"/>
          <p:cNvSpPr>
            <a:spLocks noGrp="1"/>
          </p:cNvSpPr>
          <p:nvPr>
            <p:ph type="sldNum" sz="quarter" idx="5"/>
          </p:nvPr>
        </p:nvSpPr>
        <p:spPr/>
        <p:txBody>
          <a:bodyPr/>
          <a:lstStyle/>
          <a:p>
            <a:fld id="{FC92B075-777E-421F-98ED-766531ED004F}" type="slidenum">
              <a:rPr kumimoji="1" lang="ja-JP" altLang="en-US" smtClean="0"/>
              <a:t>20</a:t>
            </a:fld>
            <a:endParaRPr kumimoji="1" lang="ja-JP" altLang="en-US"/>
          </a:p>
        </p:txBody>
      </p:sp>
    </p:spTree>
    <p:extLst>
      <p:ext uri="{BB962C8B-B14F-4D97-AF65-F5344CB8AC3E}">
        <p14:creationId xmlns:p14="http://schemas.microsoft.com/office/powerpoint/2010/main" val="2004955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Let me summarize my talk.</a:t>
            </a:r>
          </a:p>
          <a:p>
            <a:r>
              <a:rPr lang="en-US" altLang="ja-JP" dirty="0"/>
              <a:t>ERIS at the SCRIT electron scattering facility was constructed and the development has been continued.</a:t>
            </a:r>
          </a:p>
          <a:p>
            <a:r>
              <a:rPr kumimoji="1" lang="en-US" altLang="ja-JP" dirty="0"/>
              <a:t>The world's first electron scattering with online-produced RI was successfully conducted.</a:t>
            </a:r>
          </a:p>
          <a:p>
            <a:r>
              <a:rPr lang="en-US" altLang="ja-JP" dirty="0"/>
              <a:t>The upgrade for high intensity RI beam has been already started.</a:t>
            </a:r>
          </a:p>
          <a:p>
            <a:endParaRPr kumimoji="1" lang="en-US" altLang="ja-JP" dirty="0"/>
          </a:p>
          <a:p>
            <a:r>
              <a:rPr lang="en-US" altLang="ja-JP" dirty="0"/>
              <a:t>Then, electron scattering with 132Sn will be performed soon.</a:t>
            </a:r>
          </a:p>
          <a:p>
            <a:r>
              <a:rPr kumimoji="1" lang="en-US" altLang="ja-JP" dirty="0"/>
              <a:t>and for high power e-beam operation, global colla</a:t>
            </a:r>
            <a:r>
              <a:rPr lang="en-US" altLang="ja-JP" dirty="0"/>
              <a:t>boration with other ISOL facilities is important.</a:t>
            </a:r>
          </a:p>
          <a:p>
            <a:endParaRPr kumimoji="1" lang="en-US" altLang="ja-JP" dirty="0"/>
          </a:p>
        </p:txBody>
      </p:sp>
      <p:sp>
        <p:nvSpPr>
          <p:cNvPr id="4" name="スライド番号プレースホルダー 3"/>
          <p:cNvSpPr>
            <a:spLocks noGrp="1"/>
          </p:cNvSpPr>
          <p:nvPr>
            <p:ph type="sldNum" sz="quarter" idx="5"/>
          </p:nvPr>
        </p:nvSpPr>
        <p:spPr/>
        <p:txBody>
          <a:bodyPr/>
          <a:lstStyle/>
          <a:p>
            <a:fld id="{FC92B075-777E-421F-98ED-766531ED004F}" type="slidenum">
              <a:rPr kumimoji="1" lang="ja-JP" altLang="en-US" smtClean="0"/>
              <a:t>21</a:t>
            </a:fld>
            <a:endParaRPr kumimoji="1" lang="ja-JP" altLang="en-US"/>
          </a:p>
        </p:txBody>
      </p:sp>
    </p:spTree>
    <p:extLst>
      <p:ext uri="{BB962C8B-B14F-4D97-AF65-F5344CB8AC3E}">
        <p14:creationId xmlns:p14="http://schemas.microsoft.com/office/powerpoint/2010/main" val="976980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C92B075-777E-421F-98ED-766531ED004F}" type="slidenum">
              <a:rPr kumimoji="1" lang="ja-JP" altLang="en-US" smtClean="0"/>
              <a:t>22</a:t>
            </a:fld>
            <a:endParaRPr kumimoji="1" lang="ja-JP" altLang="en-US"/>
          </a:p>
        </p:txBody>
      </p:sp>
    </p:spTree>
    <p:extLst>
      <p:ext uri="{BB962C8B-B14F-4D97-AF65-F5344CB8AC3E}">
        <p14:creationId xmlns:p14="http://schemas.microsoft.com/office/powerpoint/2010/main" val="2975381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C92B075-777E-421F-98ED-766531ED004F}" type="slidenum">
              <a:rPr kumimoji="1" lang="ja-JP" altLang="en-US" smtClean="0"/>
              <a:t>23</a:t>
            </a:fld>
            <a:endParaRPr kumimoji="1" lang="ja-JP" altLang="en-US"/>
          </a:p>
        </p:txBody>
      </p:sp>
    </p:spTree>
    <p:extLst>
      <p:ext uri="{BB962C8B-B14F-4D97-AF65-F5344CB8AC3E}">
        <p14:creationId xmlns:p14="http://schemas.microsoft.com/office/powerpoint/2010/main" val="38546046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C92B075-777E-421F-98ED-766531ED004F}" type="slidenum">
              <a:rPr kumimoji="1" lang="ja-JP" altLang="en-US" smtClean="0"/>
              <a:t>32</a:t>
            </a:fld>
            <a:endParaRPr kumimoji="1" lang="ja-JP" altLang="en-US"/>
          </a:p>
        </p:txBody>
      </p:sp>
    </p:spTree>
    <p:extLst>
      <p:ext uri="{BB962C8B-B14F-4D97-AF65-F5344CB8AC3E}">
        <p14:creationId xmlns:p14="http://schemas.microsoft.com/office/powerpoint/2010/main" val="2314291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Character of ERIS are summarized as follows,</a:t>
            </a:r>
          </a:p>
          <a:p>
            <a:r>
              <a:rPr kumimoji="1" lang="en-US" altLang="ja-JP" dirty="0"/>
              <a:t>First, ERIS uses Photofission of uranium. Photofission can produce more neutron rich unstabl</a:t>
            </a:r>
            <a:r>
              <a:rPr lang="en-US" altLang="ja-JP" dirty="0"/>
              <a:t>e nuclei than proton beam. (Slide change)</a:t>
            </a:r>
            <a:endParaRPr kumimoji="1" lang="en-US" altLang="ja-JP" dirty="0"/>
          </a:p>
          <a:p>
            <a:r>
              <a:rPr lang="en-US" altLang="ja-JP" dirty="0"/>
              <a:t>Thicker target can be applied. </a:t>
            </a:r>
          </a:p>
          <a:p>
            <a:r>
              <a:rPr kumimoji="1" lang="en-US" altLang="ja-JP" dirty="0"/>
              <a:t>Second, ERIS is low-energy and high intensity RI beam separator.</a:t>
            </a:r>
          </a:p>
          <a:p>
            <a:r>
              <a:rPr lang="en-US" altLang="ja-JP" dirty="0"/>
              <a:t>With 1kW electron beam and 30g uranium, 10^11 fissions/sec are available, and the rate of 132Sn is around 10^9 /sec.</a:t>
            </a:r>
          </a:p>
          <a:p>
            <a:r>
              <a:rPr lang="en-US" altLang="ja-JP" dirty="0"/>
              <a:t>In addition, ERIS is first electron beam ISOL facility in Japan, </a:t>
            </a:r>
            <a:r>
              <a:rPr kumimoji="1" lang="en-US" altLang="ja-JP" dirty="0"/>
              <a:t>and </a:t>
            </a:r>
            <a:r>
              <a:rPr lang="en-US" altLang="ja-JP" dirty="0"/>
              <a:t>it is also first full-scale ISOL facility at RIKEN.</a:t>
            </a:r>
          </a:p>
          <a:p>
            <a:r>
              <a:rPr kumimoji="1" lang="en-US" altLang="ja-JP" dirty="0"/>
              <a:t>Third, the e-beam driver is also used </a:t>
            </a:r>
            <a:r>
              <a:rPr lang="en-US" altLang="ja-JP" dirty="0"/>
              <a:t>for the injection to storage ring. </a:t>
            </a:r>
            <a:r>
              <a:rPr kumimoji="1" lang="en-US" altLang="ja-JP" dirty="0"/>
              <a:t>It is cost effective.</a:t>
            </a:r>
          </a:p>
          <a:p>
            <a:r>
              <a:rPr lang="en-US" altLang="ja-JP" dirty="0"/>
              <a:t>Last, ERIS is independent RI beam separator which is complementary to </a:t>
            </a:r>
            <a:r>
              <a:rPr lang="en-US" altLang="ja-JP" dirty="0" err="1"/>
              <a:t>BIgRIPS</a:t>
            </a:r>
            <a:r>
              <a:rPr lang="en-US" altLang="ja-JP" dirty="0"/>
              <a:t>.</a:t>
            </a:r>
            <a:endParaRPr kumimoji="1" lang="ja-JP" altLang="en-US" dirty="0"/>
          </a:p>
        </p:txBody>
      </p:sp>
      <p:sp>
        <p:nvSpPr>
          <p:cNvPr id="4" name="スライド番号プレースホルダー 3"/>
          <p:cNvSpPr>
            <a:spLocks noGrp="1"/>
          </p:cNvSpPr>
          <p:nvPr>
            <p:ph type="sldNum" sz="quarter" idx="5"/>
          </p:nvPr>
        </p:nvSpPr>
        <p:spPr/>
        <p:txBody>
          <a:bodyPr/>
          <a:lstStyle/>
          <a:p>
            <a:fld id="{FC92B075-777E-421F-98ED-766531ED004F}" type="slidenum">
              <a:rPr kumimoji="1" lang="ja-JP" altLang="en-US" smtClean="0"/>
              <a:t>2</a:t>
            </a:fld>
            <a:endParaRPr kumimoji="1" lang="ja-JP" altLang="en-US"/>
          </a:p>
        </p:txBody>
      </p:sp>
    </p:spTree>
    <p:extLst>
      <p:ext uri="{BB962C8B-B14F-4D97-AF65-F5344CB8AC3E}">
        <p14:creationId xmlns:p14="http://schemas.microsoft.com/office/powerpoint/2010/main" val="3779674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Character of ERIS are summarized as follows,</a:t>
            </a:r>
          </a:p>
          <a:p>
            <a:r>
              <a:rPr kumimoji="1" lang="en-US" altLang="ja-JP" dirty="0"/>
              <a:t>First, ERIS uses Photofission of uranium. Photofission can produce more neutron rich unstabl</a:t>
            </a:r>
            <a:r>
              <a:rPr lang="en-US" altLang="ja-JP" dirty="0"/>
              <a:t>e nuclei than proton beam. (Slide change)</a:t>
            </a:r>
            <a:endParaRPr kumimoji="1" lang="en-US" altLang="ja-JP" dirty="0"/>
          </a:p>
          <a:p>
            <a:r>
              <a:rPr lang="en-US" altLang="ja-JP" dirty="0"/>
              <a:t>Thicker target can be applied. </a:t>
            </a:r>
          </a:p>
          <a:p>
            <a:r>
              <a:rPr kumimoji="1" lang="en-US" altLang="ja-JP" dirty="0"/>
              <a:t>Second, ERIS is low-energy and high intensity RI beam separator.</a:t>
            </a:r>
          </a:p>
          <a:p>
            <a:r>
              <a:rPr lang="en-US" altLang="ja-JP" dirty="0"/>
              <a:t>With 1kW electron beam and 30g uranium, 10^11 fissions/sec are available, and the rate of 132Sn is around 10^9 /sec.</a:t>
            </a:r>
          </a:p>
          <a:p>
            <a:r>
              <a:rPr lang="en-US" altLang="ja-JP" dirty="0"/>
              <a:t>In addition, ERIS is first electron beam ISOL facility in Japan, </a:t>
            </a:r>
            <a:r>
              <a:rPr kumimoji="1" lang="en-US" altLang="ja-JP" dirty="0"/>
              <a:t>and </a:t>
            </a:r>
            <a:r>
              <a:rPr lang="en-US" altLang="ja-JP" dirty="0"/>
              <a:t>it is also first full-scale ISOL facility at RIKEN.</a:t>
            </a:r>
          </a:p>
          <a:p>
            <a:r>
              <a:rPr kumimoji="1" lang="en-US" altLang="ja-JP" dirty="0"/>
              <a:t>Third, the e-beam driver is also used </a:t>
            </a:r>
            <a:r>
              <a:rPr lang="en-US" altLang="ja-JP" dirty="0"/>
              <a:t>for the injection to storage ring. </a:t>
            </a:r>
            <a:r>
              <a:rPr kumimoji="1" lang="en-US" altLang="ja-JP" dirty="0"/>
              <a:t>It is cost effective.</a:t>
            </a:r>
          </a:p>
          <a:p>
            <a:r>
              <a:rPr lang="en-US" altLang="ja-JP" dirty="0"/>
              <a:t>Last, ERIS is independent RI beam separator which is complementary to </a:t>
            </a:r>
            <a:r>
              <a:rPr lang="en-US" altLang="ja-JP" dirty="0" err="1"/>
              <a:t>BIgRIPS</a:t>
            </a:r>
            <a:r>
              <a:rPr lang="en-US" altLang="ja-JP" dirty="0"/>
              <a:t>.</a:t>
            </a:r>
            <a:endParaRPr kumimoji="1" lang="ja-JP" altLang="en-US" dirty="0"/>
          </a:p>
        </p:txBody>
      </p:sp>
      <p:sp>
        <p:nvSpPr>
          <p:cNvPr id="4" name="スライド番号プレースホルダー 3"/>
          <p:cNvSpPr>
            <a:spLocks noGrp="1"/>
          </p:cNvSpPr>
          <p:nvPr>
            <p:ph type="sldNum" sz="quarter" idx="5"/>
          </p:nvPr>
        </p:nvSpPr>
        <p:spPr/>
        <p:txBody>
          <a:bodyPr/>
          <a:lstStyle/>
          <a:p>
            <a:fld id="{FC92B075-777E-421F-98ED-766531ED004F}" type="slidenum">
              <a:rPr kumimoji="1" lang="ja-JP" altLang="en-US" smtClean="0"/>
              <a:t>3</a:t>
            </a:fld>
            <a:endParaRPr kumimoji="1" lang="ja-JP" altLang="en-US"/>
          </a:p>
        </p:txBody>
      </p:sp>
    </p:spTree>
    <p:extLst>
      <p:ext uri="{BB962C8B-B14F-4D97-AF65-F5344CB8AC3E}">
        <p14:creationId xmlns:p14="http://schemas.microsoft.com/office/powerpoint/2010/main" val="4062374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slide shows the comparison between photo fission and proton induced fission.</a:t>
            </a:r>
          </a:p>
          <a:p>
            <a:r>
              <a:rPr kumimoji="1" lang="en-US" altLang="ja-JP" dirty="0"/>
              <a:t>In the left figure, left and right nuclear charts show the distribution of produced </a:t>
            </a:r>
            <a:r>
              <a:rPr lang="en-US" altLang="ja-JP" dirty="0"/>
              <a:t>RI in the proton induced fission and photofission, respectively.</a:t>
            </a:r>
          </a:p>
          <a:p>
            <a:r>
              <a:rPr kumimoji="1" lang="en-US" altLang="ja-JP" dirty="0"/>
              <a:t>In the right nuclei chart, white line </a:t>
            </a:r>
            <a:r>
              <a:rPr lang="en-US" altLang="ja-JP" dirty="0"/>
              <a:t>shows the peak position in the proton induced fission. Compared with this line, the peak position in photofission locates more neutron rich side, around more 2 or 3 neutron.</a:t>
            </a:r>
          </a:p>
          <a:p>
            <a:r>
              <a:rPr lang="en-US" altLang="ja-JP" dirty="0"/>
              <a:t>Right figure shows more detail. This is the isotope dependence of the pr</a:t>
            </a:r>
            <a:r>
              <a:rPr kumimoji="1" lang="en-US" altLang="ja-JP" dirty="0"/>
              <a:t>oduction rate </a:t>
            </a:r>
            <a:r>
              <a:rPr lang="en-US" altLang="ja-JP" dirty="0"/>
              <a:t>of Sn isotopes. Red and blue lines show rates in the photofission and proton induced fission, respectively.</a:t>
            </a:r>
          </a:p>
          <a:p>
            <a:r>
              <a:rPr lang="en-US" altLang="ja-JP" dirty="0"/>
              <a:t>From these results, photofission has advantage to produce more neutron rich unstable nuclei.</a:t>
            </a:r>
            <a:endParaRPr kumimoji="1" lang="ja-JP" altLang="en-US" dirty="0"/>
          </a:p>
        </p:txBody>
      </p:sp>
      <p:sp>
        <p:nvSpPr>
          <p:cNvPr id="4" name="スライド番号プレースホルダー 3"/>
          <p:cNvSpPr>
            <a:spLocks noGrp="1"/>
          </p:cNvSpPr>
          <p:nvPr>
            <p:ph type="sldNum" sz="quarter" idx="5"/>
          </p:nvPr>
        </p:nvSpPr>
        <p:spPr/>
        <p:txBody>
          <a:bodyPr/>
          <a:lstStyle/>
          <a:p>
            <a:fld id="{FC92B075-777E-421F-98ED-766531ED004F}" type="slidenum">
              <a:rPr kumimoji="1" lang="ja-JP" altLang="en-US" smtClean="0"/>
              <a:t>4</a:t>
            </a:fld>
            <a:endParaRPr kumimoji="1" lang="ja-JP" altLang="en-US"/>
          </a:p>
        </p:txBody>
      </p:sp>
    </p:spTree>
    <p:extLst>
      <p:ext uri="{BB962C8B-B14F-4D97-AF65-F5344CB8AC3E}">
        <p14:creationId xmlns:p14="http://schemas.microsoft.com/office/powerpoint/2010/main" val="3145661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Character of ERIS are summarized as follows,</a:t>
            </a:r>
          </a:p>
          <a:p>
            <a:r>
              <a:rPr kumimoji="1" lang="en-US" altLang="ja-JP" dirty="0"/>
              <a:t>First, ERIS uses Photofission of uranium. Photofission can produce more neutron rich unstabl</a:t>
            </a:r>
            <a:r>
              <a:rPr lang="en-US" altLang="ja-JP" dirty="0"/>
              <a:t>e nuclei than proton beam. (Slide change)</a:t>
            </a:r>
            <a:endParaRPr kumimoji="1" lang="en-US" altLang="ja-JP" dirty="0"/>
          </a:p>
          <a:p>
            <a:r>
              <a:rPr lang="en-US" altLang="ja-JP" dirty="0"/>
              <a:t>Thicker target can be applied. </a:t>
            </a:r>
          </a:p>
          <a:p>
            <a:r>
              <a:rPr kumimoji="1" lang="en-US" altLang="ja-JP" dirty="0"/>
              <a:t>Second, ERIS is low-energy and high intensity RI beam separator.</a:t>
            </a:r>
          </a:p>
          <a:p>
            <a:r>
              <a:rPr lang="en-US" altLang="ja-JP" dirty="0"/>
              <a:t>With 1kW electron beam and 30g uranium, 10^11 fissions/sec are available, and the rate of 132Sn is around 10^9 /sec.</a:t>
            </a:r>
          </a:p>
          <a:p>
            <a:r>
              <a:rPr lang="en-US" altLang="ja-JP" dirty="0"/>
              <a:t>In addition, ERIS is first electron beam ISOL facility in Japan, </a:t>
            </a:r>
            <a:r>
              <a:rPr kumimoji="1" lang="en-US" altLang="ja-JP" dirty="0"/>
              <a:t>and </a:t>
            </a:r>
            <a:r>
              <a:rPr lang="en-US" altLang="ja-JP" dirty="0"/>
              <a:t>it is also first full-scale ISOL facility at RIKEN.</a:t>
            </a:r>
          </a:p>
          <a:p>
            <a:r>
              <a:rPr kumimoji="1" lang="en-US" altLang="ja-JP" dirty="0"/>
              <a:t>Third, the e-beam driver is also used </a:t>
            </a:r>
            <a:r>
              <a:rPr lang="en-US" altLang="ja-JP" dirty="0"/>
              <a:t>for the injection to storage ring. </a:t>
            </a:r>
            <a:r>
              <a:rPr kumimoji="1" lang="en-US" altLang="ja-JP" dirty="0"/>
              <a:t>It is cost effective.</a:t>
            </a:r>
          </a:p>
          <a:p>
            <a:r>
              <a:rPr lang="en-US" altLang="ja-JP" dirty="0"/>
              <a:t>Last, ERIS is independent RI beam separator which is complementary to </a:t>
            </a:r>
            <a:r>
              <a:rPr lang="en-US" altLang="ja-JP" dirty="0" err="1"/>
              <a:t>BIgRIPS</a:t>
            </a:r>
            <a:r>
              <a:rPr lang="en-US" altLang="ja-JP" dirty="0"/>
              <a:t>.</a:t>
            </a:r>
            <a:endParaRPr kumimoji="1" lang="ja-JP" altLang="en-US" dirty="0"/>
          </a:p>
        </p:txBody>
      </p:sp>
      <p:sp>
        <p:nvSpPr>
          <p:cNvPr id="4" name="スライド番号プレースホルダー 3"/>
          <p:cNvSpPr>
            <a:spLocks noGrp="1"/>
          </p:cNvSpPr>
          <p:nvPr>
            <p:ph type="sldNum" sz="quarter" idx="5"/>
          </p:nvPr>
        </p:nvSpPr>
        <p:spPr/>
        <p:txBody>
          <a:bodyPr/>
          <a:lstStyle/>
          <a:p>
            <a:fld id="{FC92B075-777E-421F-98ED-766531ED004F}" type="slidenum">
              <a:rPr kumimoji="1" lang="ja-JP" altLang="en-US" smtClean="0"/>
              <a:t>5</a:t>
            </a:fld>
            <a:endParaRPr kumimoji="1" lang="ja-JP" altLang="en-US"/>
          </a:p>
        </p:txBody>
      </p:sp>
    </p:spTree>
    <p:extLst>
      <p:ext uri="{BB962C8B-B14F-4D97-AF65-F5344CB8AC3E}">
        <p14:creationId xmlns:p14="http://schemas.microsoft.com/office/powerpoint/2010/main" val="1267498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Character of ERIS are summarized as follows,</a:t>
            </a:r>
          </a:p>
          <a:p>
            <a:r>
              <a:rPr kumimoji="1" lang="en-US" altLang="ja-JP" dirty="0"/>
              <a:t>First, ERIS uses Photofission of uranium. Photofission can produce more neutron rich unstabl</a:t>
            </a:r>
            <a:r>
              <a:rPr lang="en-US" altLang="ja-JP" dirty="0"/>
              <a:t>e nuclei than proton beam. (Slide change)</a:t>
            </a:r>
            <a:endParaRPr kumimoji="1" lang="en-US" altLang="ja-JP" dirty="0"/>
          </a:p>
          <a:p>
            <a:r>
              <a:rPr lang="en-US" altLang="ja-JP" dirty="0"/>
              <a:t>Thicker target can be applied. </a:t>
            </a:r>
          </a:p>
          <a:p>
            <a:r>
              <a:rPr kumimoji="1" lang="en-US" altLang="ja-JP" dirty="0"/>
              <a:t>Second, ERIS is low-energy and high intensity RI beam separator.</a:t>
            </a:r>
          </a:p>
          <a:p>
            <a:r>
              <a:rPr lang="en-US" altLang="ja-JP" dirty="0"/>
              <a:t>With 1kW electron beam and 30g uranium, 10^11 fissions/sec are available, and the rate of 132Sn is around 10^9 /sec.</a:t>
            </a:r>
          </a:p>
          <a:p>
            <a:r>
              <a:rPr lang="en-US" altLang="ja-JP" dirty="0"/>
              <a:t>In addition, ERIS is first electron beam ISOL facility in Japan, </a:t>
            </a:r>
            <a:r>
              <a:rPr kumimoji="1" lang="en-US" altLang="ja-JP" dirty="0"/>
              <a:t>and </a:t>
            </a:r>
            <a:r>
              <a:rPr lang="en-US" altLang="ja-JP" dirty="0"/>
              <a:t>it is also first full-scale ISOL facility at RIKEN.</a:t>
            </a:r>
          </a:p>
          <a:p>
            <a:r>
              <a:rPr kumimoji="1" lang="en-US" altLang="ja-JP" dirty="0"/>
              <a:t>Third, the e-beam driver is also used </a:t>
            </a:r>
            <a:r>
              <a:rPr lang="en-US" altLang="ja-JP" dirty="0"/>
              <a:t>for the injection to storage ring. </a:t>
            </a:r>
            <a:r>
              <a:rPr kumimoji="1" lang="en-US" altLang="ja-JP" dirty="0"/>
              <a:t>It is cost effective.</a:t>
            </a:r>
          </a:p>
          <a:p>
            <a:r>
              <a:rPr lang="en-US" altLang="ja-JP" dirty="0"/>
              <a:t>Last, ERIS is independent RI beam separator which is complementary to </a:t>
            </a:r>
            <a:r>
              <a:rPr lang="en-US" altLang="ja-JP" dirty="0" err="1"/>
              <a:t>BIgRIPS</a:t>
            </a:r>
            <a:r>
              <a:rPr lang="en-US" altLang="ja-JP" dirty="0"/>
              <a:t>.</a:t>
            </a:r>
            <a:endParaRPr kumimoji="1" lang="ja-JP" altLang="en-US" dirty="0"/>
          </a:p>
        </p:txBody>
      </p:sp>
      <p:sp>
        <p:nvSpPr>
          <p:cNvPr id="4" name="スライド番号プレースホルダー 3"/>
          <p:cNvSpPr>
            <a:spLocks noGrp="1"/>
          </p:cNvSpPr>
          <p:nvPr>
            <p:ph type="sldNum" sz="quarter" idx="5"/>
          </p:nvPr>
        </p:nvSpPr>
        <p:spPr/>
        <p:txBody>
          <a:bodyPr/>
          <a:lstStyle/>
          <a:p>
            <a:fld id="{FC92B075-777E-421F-98ED-766531ED004F}" type="slidenum">
              <a:rPr kumimoji="1" lang="ja-JP" altLang="en-US" smtClean="0"/>
              <a:t>6</a:t>
            </a:fld>
            <a:endParaRPr kumimoji="1" lang="ja-JP" altLang="en-US"/>
          </a:p>
        </p:txBody>
      </p:sp>
    </p:spTree>
    <p:extLst>
      <p:ext uri="{BB962C8B-B14F-4D97-AF65-F5344CB8AC3E}">
        <p14:creationId xmlns:p14="http://schemas.microsoft.com/office/powerpoint/2010/main" val="3232592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Character of ERIS are summarized as follows,</a:t>
            </a:r>
          </a:p>
          <a:p>
            <a:r>
              <a:rPr kumimoji="1" lang="en-US" altLang="ja-JP" dirty="0"/>
              <a:t>First, ERIS uses Photofission of uranium. Photofission can produce more neutron rich unstabl</a:t>
            </a:r>
            <a:r>
              <a:rPr lang="en-US" altLang="ja-JP" dirty="0"/>
              <a:t>e nuclei than proton beam. (Slide change)</a:t>
            </a:r>
            <a:endParaRPr kumimoji="1" lang="en-US" altLang="ja-JP" dirty="0"/>
          </a:p>
          <a:p>
            <a:r>
              <a:rPr lang="en-US" altLang="ja-JP" dirty="0"/>
              <a:t>Thicker target can be applied. </a:t>
            </a:r>
          </a:p>
          <a:p>
            <a:r>
              <a:rPr kumimoji="1" lang="en-US" altLang="ja-JP" dirty="0"/>
              <a:t>Second, ERIS is low-energy and high intensity RI beam separator.</a:t>
            </a:r>
          </a:p>
          <a:p>
            <a:r>
              <a:rPr lang="en-US" altLang="ja-JP" dirty="0"/>
              <a:t>With 1kW electron beam and 30g uranium, 10^11 fissions/sec are available, and the rate of 132Sn is around 10^9 /sec.</a:t>
            </a:r>
          </a:p>
          <a:p>
            <a:r>
              <a:rPr lang="en-US" altLang="ja-JP" dirty="0"/>
              <a:t>In addition, ERIS is first electron beam ISOL facility in Japan, </a:t>
            </a:r>
            <a:r>
              <a:rPr kumimoji="1" lang="en-US" altLang="ja-JP" dirty="0"/>
              <a:t>and </a:t>
            </a:r>
            <a:r>
              <a:rPr lang="en-US" altLang="ja-JP" dirty="0"/>
              <a:t>it is also first full-scale ISOL facility at RIKEN.</a:t>
            </a:r>
          </a:p>
          <a:p>
            <a:r>
              <a:rPr kumimoji="1" lang="en-US" altLang="ja-JP" dirty="0"/>
              <a:t>Third, the e-beam driver is also used </a:t>
            </a:r>
            <a:r>
              <a:rPr lang="en-US" altLang="ja-JP" dirty="0"/>
              <a:t>for the injection to storage ring. </a:t>
            </a:r>
            <a:r>
              <a:rPr kumimoji="1" lang="en-US" altLang="ja-JP" dirty="0"/>
              <a:t>It is cost effective.</a:t>
            </a:r>
          </a:p>
          <a:p>
            <a:r>
              <a:rPr lang="en-US" altLang="ja-JP" dirty="0"/>
              <a:t>Last, ERIS is independent RI beam separator which is complementary to </a:t>
            </a:r>
            <a:r>
              <a:rPr lang="en-US" altLang="ja-JP" dirty="0" err="1"/>
              <a:t>BIgRIPS</a:t>
            </a:r>
            <a:r>
              <a:rPr lang="en-US" altLang="ja-JP" dirty="0"/>
              <a:t>.</a:t>
            </a:r>
            <a:endParaRPr kumimoji="1" lang="ja-JP" altLang="en-US" dirty="0"/>
          </a:p>
        </p:txBody>
      </p:sp>
      <p:sp>
        <p:nvSpPr>
          <p:cNvPr id="4" name="スライド番号プレースホルダー 3"/>
          <p:cNvSpPr>
            <a:spLocks noGrp="1"/>
          </p:cNvSpPr>
          <p:nvPr>
            <p:ph type="sldNum" sz="quarter" idx="5"/>
          </p:nvPr>
        </p:nvSpPr>
        <p:spPr/>
        <p:txBody>
          <a:bodyPr/>
          <a:lstStyle/>
          <a:p>
            <a:fld id="{FC92B075-777E-421F-98ED-766531ED004F}" type="slidenum">
              <a:rPr kumimoji="1" lang="ja-JP" altLang="en-US" smtClean="0"/>
              <a:t>7</a:t>
            </a:fld>
            <a:endParaRPr kumimoji="1" lang="ja-JP" altLang="en-US"/>
          </a:p>
        </p:txBody>
      </p:sp>
    </p:spTree>
    <p:extLst>
      <p:ext uri="{BB962C8B-B14F-4D97-AF65-F5344CB8AC3E}">
        <p14:creationId xmlns:p14="http://schemas.microsoft.com/office/powerpoint/2010/main" val="2763325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Next, I would like show ERIS setup.</a:t>
            </a:r>
          </a:p>
          <a:p>
            <a:r>
              <a:rPr lang="en-US" altLang="ja-JP" dirty="0"/>
              <a:t>ERIS consist of production target, ion source, and transport line.</a:t>
            </a:r>
          </a:p>
          <a:p>
            <a:r>
              <a:rPr kumimoji="1" lang="en-US" altLang="ja-JP" dirty="0"/>
              <a:t>This </a:t>
            </a:r>
            <a:r>
              <a:rPr lang="en-US" altLang="ja-JP" dirty="0"/>
              <a:t>photograph shows ERIS. Target and ion source are located here. </a:t>
            </a:r>
          </a:p>
          <a:p>
            <a:r>
              <a:rPr lang="en-US" altLang="ja-JP" dirty="0"/>
              <a:t>This photograph shows target and heater inside the chamber, and this shows the target heated to 2000 degree.</a:t>
            </a:r>
          </a:p>
          <a:p>
            <a:r>
              <a:rPr lang="en-US" altLang="ja-JP" dirty="0"/>
              <a:t>Electron beam comes from this side and irradiates the target.</a:t>
            </a:r>
          </a:p>
          <a:p>
            <a:r>
              <a:rPr kumimoji="1" lang="en-US" altLang="ja-JP" dirty="0"/>
              <a:t>Produced RIs are extracted and RI beam</a:t>
            </a:r>
            <a:r>
              <a:rPr lang="en-US" altLang="ja-JP" dirty="0"/>
              <a:t>s are transported to the SCRIT system.</a:t>
            </a:r>
          </a:p>
          <a:p>
            <a:endParaRPr lang="en-US" altLang="ja-JP" dirty="0"/>
          </a:p>
          <a:p>
            <a:r>
              <a:rPr lang="en-US" altLang="ja-JP" dirty="0"/>
              <a:t>A brief history is summarized here.</a:t>
            </a:r>
          </a:p>
          <a:p>
            <a:r>
              <a:rPr lang="en-US" altLang="ja-JP" dirty="0"/>
              <a:t>At 2009, the construction was started, and first RI beam was produced by uranium photofission at 2013.</a:t>
            </a:r>
          </a:p>
          <a:p>
            <a:r>
              <a:rPr lang="en-US" altLang="ja-JP" dirty="0"/>
              <a:t>After the development, electron scattering with online-produced RI was performed at 2022.</a:t>
            </a:r>
          </a:p>
          <a:p>
            <a:endParaRPr lang="en-US" altLang="ja-JP" dirty="0"/>
          </a:p>
          <a:p>
            <a:r>
              <a:rPr lang="en-US" altLang="ja-JP" dirty="0"/>
              <a:t>Next, I would like to talk about each component of ERIS.</a:t>
            </a:r>
          </a:p>
          <a:p>
            <a:endParaRPr lang="en-US" altLang="ja-JP" dirty="0"/>
          </a:p>
        </p:txBody>
      </p:sp>
      <p:sp>
        <p:nvSpPr>
          <p:cNvPr id="4" name="スライド番号プレースホルダー 3"/>
          <p:cNvSpPr>
            <a:spLocks noGrp="1"/>
          </p:cNvSpPr>
          <p:nvPr>
            <p:ph type="sldNum" sz="quarter" idx="5"/>
          </p:nvPr>
        </p:nvSpPr>
        <p:spPr/>
        <p:txBody>
          <a:bodyPr/>
          <a:lstStyle/>
          <a:p>
            <a:fld id="{FC92B075-777E-421F-98ED-766531ED004F}" type="slidenum">
              <a:rPr kumimoji="1" lang="ja-JP" altLang="en-US" smtClean="0"/>
              <a:t>8</a:t>
            </a:fld>
            <a:endParaRPr kumimoji="1" lang="ja-JP" altLang="en-US"/>
          </a:p>
        </p:txBody>
      </p:sp>
    </p:spTree>
    <p:extLst>
      <p:ext uri="{BB962C8B-B14F-4D97-AF65-F5344CB8AC3E}">
        <p14:creationId xmlns:p14="http://schemas.microsoft.com/office/powerpoint/2010/main" val="34653166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331913" y="188913"/>
            <a:ext cx="7632700" cy="1470025"/>
          </a:xfrm>
        </p:spPr>
        <p:txBody>
          <a:bodyPr/>
          <a:lstStyle>
            <a:lvl1pPr>
              <a:defRPr/>
            </a:lvl1pPr>
          </a:lstStyle>
          <a:p>
            <a:pPr lvl="0"/>
            <a:r>
              <a:rPr lang="ja-JP" altLang="en-US" noProof="0"/>
              <a:t>マスター タイトルの書式設定</a:t>
            </a:r>
          </a:p>
        </p:txBody>
      </p:sp>
      <p:sp>
        <p:nvSpPr>
          <p:cNvPr id="7171" name="Rectangle 3"/>
          <p:cNvSpPr>
            <a:spLocks noGrp="1" noChangeArrowheads="1"/>
          </p:cNvSpPr>
          <p:nvPr>
            <p:ph type="subTitle" idx="1"/>
          </p:nvPr>
        </p:nvSpPr>
        <p:spPr>
          <a:xfrm>
            <a:off x="1403350" y="2133600"/>
            <a:ext cx="6400800" cy="1752600"/>
          </a:xfrm>
        </p:spPr>
        <p:txBody>
          <a:bodyPr/>
          <a:lstStyle>
            <a:lvl1pPr marL="0" indent="0" algn="ctr">
              <a:buFontTx/>
              <a:buNone/>
              <a:defRPr/>
            </a:lvl1pPr>
          </a:lstStyle>
          <a:p>
            <a:pPr lvl="0"/>
            <a:r>
              <a:rPr lang="ja-JP" altLang="en-US" noProof="0"/>
              <a:t>マスター サブタイトルの書式設定</a:t>
            </a:r>
          </a:p>
        </p:txBody>
      </p:sp>
      <p:pic>
        <p:nvPicPr>
          <p:cNvPr id="7172" name="Picture 4" descr="カラー縦"/>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333375"/>
            <a:ext cx="1157288"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123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E9D64CBD-299F-494B-B195-D62648AE9D46}" type="datetime1">
              <a:rPr kumimoji="1" lang="ja-JP" altLang="en-US" smtClean="0"/>
              <a:t>2024/10/28</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78A43CBD-4E66-4A6A-964F-BCBA6D9AB3B8}" type="slidenum">
              <a:rPr kumimoji="1" lang="ja-JP" altLang="en-US" smtClean="0"/>
              <a:t>‹#›</a:t>
            </a:fld>
            <a:endParaRPr kumimoji="1" lang="ja-JP" altLang="en-US"/>
          </a:p>
        </p:txBody>
      </p:sp>
    </p:spTree>
    <p:extLst>
      <p:ext uri="{BB962C8B-B14F-4D97-AF65-F5344CB8AC3E}">
        <p14:creationId xmlns:p14="http://schemas.microsoft.com/office/powerpoint/2010/main" val="326346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38950" y="188913"/>
            <a:ext cx="2125663" cy="593725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188913"/>
            <a:ext cx="6229350" cy="59372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A66AC355-666F-498E-B5B2-62801EB3ECB4}" type="datetime1">
              <a:rPr kumimoji="1" lang="ja-JP" altLang="en-US" smtClean="0"/>
              <a:t>2024/10/28</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78A43CBD-4E66-4A6A-964F-BCBA6D9AB3B8}" type="slidenum">
              <a:rPr kumimoji="1" lang="ja-JP" altLang="en-US" smtClean="0"/>
              <a:t>‹#›</a:t>
            </a:fld>
            <a:endParaRPr kumimoji="1" lang="ja-JP" altLang="en-US"/>
          </a:p>
        </p:txBody>
      </p:sp>
    </p:spTree>
    <p:extLst>
      <p:ext uri="{BB962C8B-B14F-4D97-AF65-F5344CB8AC3E}">
        <p14:creationId xmlns:p14="http://schemas.microsoft.com/office/powerpoint/2010/main" val="1173714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F2461A46-7B75-4D0D-AC83-13EBCBD55434}" type="datetime1">
              <a:rPr kumimoji="1" lang="ja-JP" altLang="en-US" smtClean="0"/>
              <a:t>2024/10/28</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78A43CBD-4E66-4A6A-964F-BCBA6D9AB3B8}" type="slidenum">
              <a:rPr kumimoji="1" lang="ja-JP" altLang="en-US" smtClean="0"/>
              <a:t>‹#›</a:t>
            </a:fld>
            <a:endParaRPr kumimoji="1" lang="ja-JP" altLang="en-US"/>
          </a:p>
        </p:txBody>
      </p:sp>
    </p:spTree>
    <p:extLst>
      <p:ext uri="{BB962C8B-B14F-4D97-AF65-F5344CB8AC3E}">
        <p14:creationId xmlns:p14="http://schemas.microsoft.com/office/powerpoint/2010/main" val="4088362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fld id="{95653836-5D62-4392-AEF9-E4AB3E70A14F}" type="datetime1">
              <a:rPr kumimoji="1" lang="ja-JP" altLang="en-US" smtClean="0"/>
              <a:t>2024/10/28</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78A43CBD-4E66-4A6A-964F-BCBA6D9AB3B8}" type="slidenum">
              <a:rPr kumimoji="1" lang="ja-JP" altLang="en-US" smtClean="0"/>
              <a:t>‹#›</a:t>
            </a:fld>
            <a:endParaRPr kumimoji="1" lang="ja-JP" altLang="en-US"/>
          </a:p>
        </p:txBody>
      </p:sp>
    </p:spTree>
    <p:extLst>
      <p:ext uri="{BB962C8B-B14F-4D97-AF65-F5344CB8AC3E}">
        <p14:creationId xmlns:p14="http://schemas.microsoft.com/office/powerpoint/2010/main" val="1750029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fld id="{EDD184BA-6E1F-40A8-B5F5-5D37B338D747}" type="datetime1">
              <a:rPr kumimoji="1" lang="ja-JP" altLang="en-US" smtClean="0"/>
              <a:t>2024/10/28</a:t>
            </a:fld>
            <a:endParaRPr kumimoji="1" lang="ja-JP" altLang="en-US"/>
          </a:p>
        </p:txBody>
      </p:sp>
      <p:sp>
        <p:nvSpPr>
          <p:cNvPr id="6" name="フッター プレースホルダー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ー 6"/>
          <p:cNvSpPr>
            <a:spLocks noGrp="1"/>
          </p:cNvSpPr>
          <p:nvPr>
            <p:ph type="sldNum" sz="quarter" idx="12"/>
          </p:nvPr>
        </p:nvSpPr>
        <p:spPr/>
        <p:txBody>
          <a:bodyPr/>
          <a:lstStyle>
            <a:lvl1pPr>
              <a:defRPr/>
            </a:lvl1pPr>
          </a:lstStyle>
          <a:p>
            <a:fld id="{78A43CBD-4E66-4A6A-964F-BCBA6D9AB3B8}" type="slidenum">
              <a:rPr kumimoji="1" lang="ja-JP" altLang="en-US" smtClean="0"/>
              <a:t>‹#›</a:t>
            </a:fld>
            <a:endParaRPr kumimoji="1" lang="ja-JP" altLang="en-US"/>
          </a:p>
        </p:txBody>
      </p:sp>
    </p:spTree>
    <p:extLst>
      <p:ext uri="{BB962C8B-B14F-4D97-AF65-F5344CB8AC3E}">
        <p14:creationId xmlns:p14="http://schemas.microsoft.com/office/powerpoint/2010/main" val="2684369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fld id="{49102648-DA20-4D2A-A270-587C1528C20D}" type="datetime1">
              <a:rPr kumimoji="1" lang="ja-JP" altLang="en-US" smtClean="0"/>
              <a:t>2024/10/28</a:t>
            </a:fld>
            <a:endParaRPr kumimoji="1" lang="ja-JP" altLang="en-US"/>
          </a:p>
        </p:txBody>
      </p:sp>
      <p:sp>
        <p:nvSpPr>
          <p:cNvPr id="8" name="フッター プレースホルダー 7"/>
          <p:cNvSpPr>
            <a:spLocks noGrp="1"/>
          </p:cNvSpPr>
          <p:nvPr>
            <p:ph type="ftr" sz="quarter" idx="11"/>
          </p:nvPr>
        </p:nvSpPr>
        <p:spPr/>
        <p:txBody>
          <a:bodyPr/>
          <a:lstStyle>
            <a:lvl1pPr>
              <a:defRPr/>
            </a:lvl1pPr>
          </a:lstStyle>
          <a:p>
            <a:endParaRPr kumimoji="1" lang="ja-JP" altLang="en-US"/>
          </a:p>
        </p:txBody>
      </p:sp>
      <p:sp>
        <p:nvSpPr>
          <p:cNvPr id="9" name="スライド番号プレースホルダー 8"/>
          <p:cNvSpPr>
            <a:spLocks noGrp="1"/>
          </p:cNvSpPr>
          <p:nvPr>
            <p:ph type="sldNum" sz="quarter" idx="12"/>
          </p:nvPr>
        </p:nvSpPr>
        <p:spPr/>
        <p:txBody>
          <a:bodyPr/>
          <a:lstStyle>
            <a:lvl1pPr>
              <a:defRPr/>
            </a:lvl1pPr>
          </a:lstStyle>
          <a:p>
            <a:fld id="{78A43CBD-4E66-4A6A-964F-BCBA6D9AB3B8}" type="slidenum">
              <a:rPr kumimoji="1" lang="ja-JP" altLang="en-US" smtClean="0"/>
              <a:t>‹#›</a:t>
            </a:fld>
            <a:endParaRPr kumimoji="1" lang="ja-JP" altLang="en-US"/>
          </a:p>
        </p:txBody>
      </p:sp>
    </p:spTree>
    <p:extLst>
      <p:ext uri="{BB962C8B-B14F-4D97-AF65-F5344CB8AC3E}">
        <p14:creationId xmlns:p14="http://schemas.microsoft.com/office/powerpoint/2010/main" val="643938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fld id="{9AAF696E-2C52-4986-BA6B-86279565F7E6}" type="datetime1">
              <a:rPr kumimoji="1" lang="ja-JP" altLang="en-US" smtClean="0"/>
              <a:t>2024/10/28</a:t>
            </a:fld>
            <a:endParaRPr kumimoji="1" lang="ja-JP" altLang="en-US"/>
          </a:p>
        </p:txBody>
      </p:sp>
      <p:sp>
        <p:nvSpPr>
          <p:cNvPr id="4" name="フッター プレースホルダー 3"/>
          <p:cNvSpPr>
            <a:spLocks noGrp="1"/>
          </p:cNvSpPr>
          <p:nvPr>
            <p:ph type="ftr" sz="quarter" idx="11"/>
          </p:nvPr>
        </p:nvSpPr>
        <p:spPr/>
        <p:txBody>
          <a:bodyPr/>
          <a:lstStyle>
            <a:lvl1pPr>
              <a:defRPr/>
            </a:lvl1pPr>
          </a:lstStyle>
          <a:p>
            <a:endParaRPr kumimoji="1" lang="ja-JP" altLang="en-US"/>
          </a:p>
        </p:txBody>
      </p:sp>
      <p:sp>
        <p:nvSpPr>
          <p:cNvPr id="5" name="スライド番号プレースホルダー 4"/>
          <p:cNvSpPr>
            <a:spLocks noGrp="1"/>
          </p:cNvSpPr>
          <p:nvPr>
            <p:ph type="sldNum" sz="quarter" idx="12"/>
          </p:nvPr>
        </p:nvSpPr>
        <p:spPr/>
        <p:txBody>
          <a:bodyPr/>
          <a:lstStyle>
            <a:lvl1pPr>
              <a:defRPr/>
            </a:lvl1pPr>
          </a:lstStyle>
          <a:p>
            <a:fld id="{78A43CBD-4E66-4A6A-964F-BCBA6D9AB3B8}" type="slidenum">
              <a:rPr kumimoji="1" lang="ja-JP" altLang="en-US" smtClean="0"/>
              <a:t>‹#›</a:t>
            </a:fld>
            <a:endParaRPr kumimoji="1" lang="ja-JP" altLang="en-US"/>
          </a:p>
        </p:txBody>
      </p:sp>
    </p:spTree>
    <p:extLst>
      <p:ext uri="{BB962C8B-B14F-4D97-AF65-F5344CB8AC3E}">
        <p14:creationId xmlns:p14="http://schemas.microsoft.com/office/powerpoint/2010/main" val="2707957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fld id="{67821EFA-6869-4872-BC4F-2C5DFB5F4380}" type="datetime1">
              <a:rPr kumimoji="1" lang="ja-JP" altLang="en-US" smtClean="0"/>
              <a:t>2024/10/28</a:t>
            </a:fld>
            <a:endParaRPr kumimoji="1" lang="ja-JP" altLang="en-US"/>
          </a:p>
        </p:txBody>
      </p:sp>
      <p:sp>
        <p:nvSpPr>
          <p:cNvPr id="3" name="フッター プレースホルダー 2"/>
          <p:cNvSpPr>
            <a:spLocks noGrp="1"/>
          </p:cNvSpPr>
          <p:nvPr>
            <p:ph type="ftr" sz="quarter" idx="11"/>
          </p:nvPr>
        </p:nvSpPr>
        <p:spPr/>
        <p:txBody>
          <a:bodyPr/>
          <a:lstStyle>
            <a:lvl1pPr>
              <a:defRPr/>
            </a:lvl1pPr>
          </a:lstStyle>
          <a:p>
            <a:endParaRPr kumimoji="1" lang="ja-JP" altLang="en-US"/>
          </a:p>
        </p:txBody>
      </p:sp>
      <p:sp>
        <p:nvSpPr>
          <p:cNvPr id="4" name="スライド番号プレースホルダー 3"/>
          <p:cNvSpPr>
            <a:spLocks noGrp="1"/>
          </p:cNvSpPr>
          <p:nvPr>
            <p:ph type="sldNum" sz="quarter" idx="12"/>
          </p:nvPr>
        </p:nvSpPr>
        <p:spPr>
          <a:xfrm>
            <a:off x="7020272" y="6453336"/>
            <a:ext cx="2133600" cy="476250"/>
          </a:xfrm>
        </p:spPr>
        <p:txBody>
          <a:bodyPr/>
          <a:lstStyle>
            <a:lvl1pPr>
              <a:defRPr/>
            </a:lvl1pPr>
          </a:lstStyle>
          <a:p>
            <a:fld id="{78A43CBD-4E66-4A6A-964F-BCBA6D9AB3B8}" type="slidenum">
              <a:rPr kumimoji="1" lang="ja-JP" altLang="en-US" smtClean="0"/>
              <a:t>‹#›</a:t>
            </a:fld>
            <a:endParaRPr kumimoji="1" lang="ja-JP" altLang="en-US"/>
          </a:p>
        </p:txBody>
      </p:sp>
    </p:spTree>
    <p:extLst>
      <p:ext uri="{BB962C8B-B14F-4D97-AF65-F5344CB8AC3E}">
        <p14:creationId xmlns:p14="http://schemas.microsoft.com/office/powerpoint/2010/main" val="3501601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F02F18A4-E0F1-436E-B813-3137ACD770F0}" type="datetime1">
              <a:rPr kumimoji="1" lang="ja-JP" altLang="en-US" smtClean="0"/>
              <a:t>2024/10/28</a:t>
            </a:fld>
            <a:endParaRPr kumimoji="1" lang="ja-JP" altLang="en-US"/>
          </a:p>
        </p:txBody>
      </p:sp>
      <p:sp>
        <p:nvSpPr>
          <p:cNvPr id="6" name="フッター プレースホルダー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ー 6"/>
          <p:cNvSpPr>
            <a:spLocks noGrp="1"/>
          </p:cNvSpPr>
          <p:nvPr>
            <p:ph type="sldNum" sz="quarter" idx="12"/>
          </p:nvPr>
        </p:nvSpPr>
        <p:spPr/>
        <p:txBody>
          <a:bodyPr/>
          <a:lstStyle>
            <a:lvl1pPr>
              <a:defRPr/>
            </a:lvl1pPr>
          </a:lstStyle>
          <a:p>
            <a:fld id="{78A43CBD-4E66-4A6A-964F-BCBA6D9AB3B8}" type="slidenum">
              <a:rPr kumimoji="1" lang="ja-JP" altLang="en-US" smtClean="0"/>
              <a:t>‹#›</a:t>
            </a:fld>
            <a:endParaRPr kumimoji="1" lang="ja-JP" altLang="en-US"/>
          </a:p>
        </p:txBody>
      </p:sp>
    </p:spTree>
    <p:extLst>
      <p:ext uri="{BB962C8B-B14F-4D97-AF65-F5344CB8AC3E}">
        <p14:creationId xmlns:p14="http://schemas.microsoft.com/office/powerpoint/2010/main" val="2315947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2EF39F1F-24C5-408B-873D-8A8D4FE8E158}" type="datetime1">
              <a:rPr kumimoji="1" lang="ja-JP" altLang="en-US" smtClean="0"/>
              <a:t>2024/10/28</a:t>
            </a:fld>
            <a:endParaRPr kumimoji="1" lang="ja-JP" altLang="en-US"/>
          </a:p>
        </p:txBody>
      </p:sp>
      <p:sp>
        <p:nvSpPr>
          <p:cNvPr id="6" name="フッター プレースホルダー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ー 6"/>
          <p:cNvSpPr>
            <a:spLocks noGrp="1"/>
          </p:cNvSpPr>
          <p:nvPr>
            <p:ph type="sldNum" sz="quarter" idx="12"/>
          </p:nvPr>
        </p:nvSpPr>
        <p:spPr/>
        <p:txBody>
          <a:bodyPr/>
          <a:lstStyle>
            <a:lvl1pPr>
              <a:defRPr/>
            </a:lvl1pPr>
          </a:lstStyle>
          <a:p>
            <a:fld id="{78A43CBD-4E66-4A6A-964F-BCBA6D9AB3B8}" type="slidenum">
              <a:rPr kumimoji="1" lang="ja-JP" altLang="en-US" smtClean="0"/>
              <a:t>‹#›</a:t>
            </a:fld>
            <a:endParaRPr kumimoji="1" lang="ja-JP" altLang="en-US"/>
          </a:p>
        </p:txBody>
      </p:sp>
    </p:spTree>
    <p:extLst>
      <p:ext uri="{BB962C8B-B14F-4D97-AF65-F5344CB8AC3E}">
        <p14:creationId xmlns:p14="http://schemas.microsoft.com/office/powerpoint/2010/main" val="2247015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258888" y="188913"/>
            <a:ext cx="7705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506E47B6-7E9A-46FF-A818-A23AB70E2E6A}" type="datetime1">
              <a:rPr kumimoji="1" lang="ja-JP" altLang="en-US" smtClean="0"/>
              <a:t>2024/10/28</a:t>
            </a:fld>
            <a:endParaRPr kumimoji="1" lang="ja-JP" alt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kumimoji="1" lang="ja-JP" alt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8A43CBD-4E66-4A6A-964F-BCBA6D9AB3B8}" type="slidenum">
              <a:rPr kumimoji="1" lang="ja-JP" altLang="en-US" smtClean="0"/>
              <a:t>‹#›</a:t>
            </a:fld>
            <a:endParaRPr kumimoji="1" lang="ja-JP" altLang="en-US"/>
          </a:p>
        </p:txBody>
      </p:sp>
      <p:pic>
        <p:nvPicPr>
          <p:cNvPr id="6151" name="Picture 7" descr="シンボルオンリー"/>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925" y="333375"/>
            <a:ext cx="1152525" cy="919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741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charset="-128"/>
        </a:defRPr>
      </a:lvl2pPr>
      <a:lvl3pPr algn="ctr" rtl="0" eaLnBrk="1" fontAlgn="base" hangingPunct="1">
        <a:spcBef>
          <a:spcPct val="0"/>
        </a:spcBef>
        <a:spcAft>
          <a:spcPct val="0"/>
        </a:spcAft>
        <a:defRPr kumimoji="1" sz="4400">
          <a:solidFill>
            <a:schemeClr val="tx2"/>
          </a:solidFill>
          <a:latin typeface="Arial" charset="0"/>
          <a:ea typeface="ＭＳ Ｐゴシック" charset="-128"/>
        </a:defRPr>
      </a:lvl3pPr>
      <a:lvl4pPr algn="ctr" rtl="0" eaLnBrk="1" fontAlgn="base" hangingPunct="1">
        <a:spcBef>
          <a:spcPct val="0"/>
        </a:spcBef>
        <a:spcAft>
          <a:spcPct val="0"/>
        </a:spcAft>
        <a:defRPr kumimoji="1" sz="4400">
          <a:solidFill>
            <a:schemeClr val="tx2"/>
          </a:solidFill>
          <a:latin typeface="Arial" charset="0"/>
          <a:ea typeface="ＭＳ Ｐゴシック" charset="-128"/>
        </a:defRPr>
      </a:lvl4pPr>
      <a:lvl5pPr algn="ctr" rtl="0" eaLnBrk="1" fontAlgn="base" hangingPunct="1">
        <a:spcBef>
          <a:spcPct val="0"/>
        </a:spcBef>
        <a:spcAft>
          <a:spcPct val="0"/>
        </a:spcAft>
        <a:defRPr kumimoji="1" sz="4400">
          <a:solidFill>
            <a:schemeClr val="tx2"/>
          </a:solidFill>
          <a:latin typeface="Arial" charset="0"/>
          <a:ea typeface="ＭＳ Ｐ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0.xml"/><Relationship Id="rId7"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2.xml"/><Relationship Id="rId7"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notesSlide" Target="../notesSlides/notesSlide23.xml"/><Relationship Id="rId7" Type="http://schemas.openxmlformats.org/officeDocument/2006/relationships/image" Target="../media/image46.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2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3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image" Target="../media/image69.png"/></Relationships>
</file>

<file path=ppt/slides/_rels/slide3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2934205A-4B2F-A748-2AA3-5C746EBC6D51}"/>
              </a:ext>
            </a:extLst>
          </p:cNvPr>
          <p:cNvSpPr txBox="1"/>
          <p:nvPr/>
        </p:nvSpPr>
        <p:spPr>
          <a:xfrm>
            <a:off x="1331640" y="116632"/>
            <a:ext cx="7200800" cy="1569660"/>
          </a:xfrm>
          <a:prstGeom prst="rect">
            <a:avLst/>
          </a:prstGeom>
          <a:noFill/>
          <a:ln w="34925">
            <a:noFill/>
          </a:ln>
        </p:spPr>
        <p:txBody>
          <a:bodyPr wrap="square" rtlCol="0">
            <a:spAutoFit/>
          </a:bodyPr>
          <a:lstStyle/>
          <a:p>
            <a:pPr algn="ctr"/>
            <a:r>
              <a:rPr kumimoji="1" lang="en-US" altLang="ja-JP" sz="3200" dirty="0"/>
              <a:t>Present status and perspective of </a:t>
            </a:r>
          </a:p>
          <a:p>
            <a:pPr algn="ctr"/>
            <a:r>
              <a:rPr kumimoji="1" lang="en-US" altLang="ja-JP" sz="3200" dirty="0"/>
              <a:t>the ISOL system, ERIS, </a:t>
            </a:r>
          </a:p>
          <a:p>
            <a:pPr algn="ctr"/>
            <a:r>
              <a:rPr kumimoji="1" lang="en-US" altLang="ja-JP" sz="3200" dirty="0"/>
              <a:t>at the SCRIT electron scattering facility</a:t>
            </a:r>
            <a:endParaRPr kumimoji="1" lang="ja-JP" altLang="en-US" sz="3200" dirty="0"/>
          </a:p>
        </p:txBody>
      </p:sp>
      <p:sp>
        <p:nvSpPr>
          <p:cNvPr id="6" name="テキスト ボックス 5">
            <a:extLst>
              <a:ext uri="{FF2B5EF4-FFF2-40B4-BE49-F238E27FC236}">
                <a16:creationId xmlns:a16="http://schemas.microsoft.com/office/drawing/2014/main" id="{D4548DAB-04AE-42C6-B235-840A7E20AE5D}"/>
              </a:ext>
            </a:extLst>
          </p:cNvPr>
          <p:cNvSpPr txBox="1"/>
          <p:nvPr/>
        </p:nvSpPr>
        <p:spPr>
          <a:xfrm>
            <a:off x="6743147" y="2228671"/>
            <a:ext cx="2362955" cy="1200329"/>
          </a:xfrm>
          <a:prstGeom prst="rect">
            <a:avLst/>
          </a:prstGeom>
          <a:noFill/>
        </p:spPr>
        <p:txBody>
          <a:bodyPr wrap="none" rtlCol="0">
            <a:spAutoFit/>
          </a:bodyPr>
          <a:lstStyle/>
          <a:p>
            <a:pPr algn="r"/>
            <a:r>
              <a:rPr kumimoji="1" lang="en-US" altLang="ja-JP" dirty="0"/>
              <a:t>RIKEN </a:t>
            </a:r>
            <a:r>
              <a:rPr kumimoji="1" lang="en-US" altLang="ja-JP" dirty="0" err="1"/>
              <a:t>Nishina</a:t>
            </a:r>
            <a:r>
              <a:rPr kumimoji="1" lang="en-US" altLang="ja-JP" dirty="0"/>
              <a:t> Center</a:t>
            </a:r>
          </a:p>
          <a:p>
            <a:pPr algn="r"/>
            <a:r>
              <a:rPr lang="en-US" altLang="ja-JP" dirty="0"/>
              <a:t>T. Ohnishi</a:t>
            </a:r>
          </a:p>
          <a:p>
            <a:pPr algn="r"/>
            <a:r>
              <a:rPr lang="en-US" altLang="ja-JP" dirty="0"/>
              <a:t>and </a:t>
            </a:r>
          </a:p>
          <a:p>
            <a:pPr algn="r"/>
            <a:r>
              <a:rPr kumimoji="1" lang="en-US" altLang="ja-JP" dirty="0"/>
              <a:t>SCRIT collaboration</a:t>
            </a:r>
            <a:endParaRPr kumimoji="1" lang="ja-JP" altLang="en-US" dirty="0"/>
          </a:p>
        </p:txBody>
      </p:sp>
      <p:sp>
        <p:nvSpPr>
          <p:cNvPr id="7" name="テキスト ボックス 6">
            <a:extLst>
              <a:ext uri="{FF2B5EF4-FFF2-40B4-BE49-F238E27FC236}">
                <a16:creationId xmlns:a16="http://schemas.microsoft.com/office/drawing/2014/main" id="{68E0F3BA-D10B-4E2F-4B26-342C7F750CD1}"/>
              </a:ext>
            </a:extLst>
          </p:cNvPr>
          <p:cNvSpPr txBox="1"/>
          <p:nvPr/>
        </p:nvSpPr>
        <p:spPr>
          <a:xfrm>
            <a:off x="5245374" y="1868924"/>
            <a:ext cx="3813673" cy="369332"/>
          </a:xfrm>
          <a:prstGeom prst="rect">
            <a:avLst/>
          </a:prstGeom>
          <a:noFill/>
        </p:spPr>
        <p:txBody>
          <a:bodyPr wrap="none" rtlCol="0">
            <a:spAutoFit/>
          </a:bodyPr>
          <a:lstStyle/>
          <a:p>
            <a:r>
              <a:rPr kumimoji="1" lang="en-US" altLang="ja-JP" i="1" dirty="0"/>
              <a:t>LEES2024, October 28, 2024, Sendai</a:t>
            </a:r>
            <a:endParaRPr kumimoji="1" lang="ja-JP" altLang="en-US" i="1" dirty="0"/>
          </a:p>
        </p:txBody>
      </p:sp>
      <p:sp>
        <p:nvSpPr>
          <p:cNvPr id="8" name="テキスト ボックス 7">
            <a:extLst>
              <a:ext uri="{FF2B5EF4-FFF2-40B4-BE49-F238E27FC236}">
                <a16:creationId xmlns:a16="http://schemas.microsoft.com/office/drawing/2014/main" id="{4109DC57-0F40-9EF6-3E15-ECE23E759BE7}"/>
              </a:ext>
            </a:extLst>
          </p:cNvPr>
          <p:cNvSpPr txBox="1"/>
          <p:nvPr/>
        </p:nvSpPr>
        <p:spPr>
          <a:xfrm>
            <a:off x="6191413" y="4293096"/>
            <a:ext cx="2210029" cy="1938992"/>
          </a:xfrm>
          <a:prstGeom prst="rect">
            <a:avLst/>
          </a:prstGeom>
          <a:noFill/>
        </p:spPr>
        <p:txBody>
          <a:bodyPr wrap="none" rtlCol="0">
            <a:spAutoFit/>
          </a:bodyPr>
          <a:lstStyle/>
          <a:p>
            <a:r>
              <a:rPr kumimoji="1" lang="en-US" altLang="ja-JP" sz="2400" dirty="0"/>
              <a:t>Contents</a:t>
            </a:r>
          </a:p>
          <a:p>
            <a:pPr marL="342900" indent="-342900">
              <a:buAutoNum type="arabicPeriod"/>
            </a:pPr>
            <a:r>
              <a:rPr kumimoji="1" lang="en-US" altLang="ja-JP" sz="2400" dirty="0"/>
              <a:t>Introduction</a:t>
            </a:r>
          </a:p>
          <a:p>
            <a:pPr marL="342900" indent="-342900">
              <a:buAutoNum type="arabicPeriod"/>
            </a:pPr>
            <a:r>
              <a:rPr lang="en-US" altLang="ja-JP" sz="2400" dirty="0"/>
              <a:t>ERIS setup</a:t>
            </a:r>
          </a:p>
          <a:p>
            <a:pPr marL="342900" indent="-342900">
              <a:buAutoNum type="arabicPeriod"/>
            </a:pPr>
            <a:r>
              <a:rPr lang="en-US" altLang="ja-JP" sz="2400" dirty="0"/>
              <a:t>Results</a:t>
            </a:r>
            <a:endParaRPr kumimoji="1" lang="en-US" altLang="ja-JP" sz="2400" dirty="0"/>
          </a:p>
          <a:p>
            <a:pPr marL="342900" indent="-342900">
              <a:buAutoNum type="arabicPeriod"/>
            </a:pPr>
            <a:r>
              <a:rPr lang="en-US" altLang="ja-JP" sz="2400" dirty="0"/>
              <a:t>Future plan</a:t>
            </a:r>
            <a:endParaRPr kumimoji="1" lang="ja-JP" altLang="en-US" sz="2400" dirty="0"/>
          </a:p>
        </p:txBody>
      </p:sp>
      <p:grpSp>
        <p:nvGrpSpPr>
          <p:cNvPr id="9" name="グループ化 8">
            <a:extLst>
              <a:ext uri="{FF2B5EF4-FFF2-40B4-BE49-F238E27FC236}">
                <a16:creationId xmlns:a16="http://schemas.microsoft.com/office/drawing/2014/main" id="{CB3E9762-CF0A-D237-7918-18093771ECB2}"/>
              </a:ext>
            </a:extLst>
          </p:cNvPr>
          <p:cNvGrpSpPr/>
          <p:nvPr/>
        </p:nvGrpSpPr>
        <p:grpSpPr>
          <a:xfrm>
            <a:off x="192399" y="3378225"/>
            <a:ext cx="5762106" cy="3122516"/>
            <a:chOff x="308318" y="2372085"/>
            <a:chExt cx="8068290" cy="4372250"/>
          </a:xfrm>
        </p:grpSpPr>
        <p:pic>
          <p:nvPicPr>
            <p:cNvPr id="10" name="Picture 3" descr="C:\Users\oonishi\Desktop\CG_.png">
              <a:extLst>
                <a:ext uri="{FF2B5EF4-FFF2-40B4-BE49-F238E27FC236}">
                  <a16:creationId xmlns:a16="http://schemas.microsoft.com/office/drawing/2014/main" id="{8798CFBB-EE54-ED1A-ABB1-F3429016E3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318" y="2538109"/>
              <a:ext cx="6962022" cy="4206226"/>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5FF6E105-67AB-5835-F1E8-868066F50AAA}"/>
                </a:ext>
              </a:extLst>
            </p:cNvPr>
            <p:cNvSpPr txBox="1"/>
            <p:nvPr/>
          </p:nvSpPr>
          <p:spPr>
            <a:xfrm>
              <a:off x="396977" y="2372085"/>
              <a:ext cx="3003694" cy="991205"/>
            </a:xfrm>
            <a:prstGeom prst="rect">
              <a:avLst/>
            </a:prstGeom>
            <a:noFill/>
          </p:spPr>
          <p:txBody>
            <a:bodyPr wrap="none" rtlCol="0">
              <a:spAutoFit/>
            </a:bodyPr>
            <a:lstStyle/>
            <a:p>
              <a:r>
                <a:rPr kumimoji="1" lang="en-US" altLang="ja-JP" sz="2000" b="1" dirty="0"/>
                <a:t>RIKEN </a:t>
              </a:r>
            </a:p>
            <a:p>
              <a:r>
                <a:rPr kumimoji="1" lang="en-US" altLang="ja-JP" sz="2000" b="1" dirty="0"/>
                <a:t>RI Beam Factory</a:t>
              </a:r>
              <a:endParaRPr kumimoji="1" lang="ja-JP" altLang="en-US" sz="2000" b="1" dirty="0"/>
            </a:p>
          </p:txBody>
        </p:sp>
        <p:sp>
          <p:nvSpPr>
            <p:cNvPr id="12" name="円/楕円 11">
              <a:extLst>
                <a:ext uri="{FF2B5EF4-FFF2-40B4-BE49-F238E27FC236}">
                  <a16:creationId xmlns:a16="http://schemas.microsoft.com/office/drawing/2014/main" id="{25210666-07AE-D03B-2E60-9E64F3FC2A75}"/>
                </a:ext>
              </a:extLst>
            </p:cNvPr>
            <p:cNvSpPr/>
            <p:nvPr/>
          </p:nvSpPr>
          <p:spPr bwMode="auto">
            <a:xfrm>
              <a:off x="5857205" y="3428999"/>
              <a:ext cx="477590" cy="501651"/>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ＭＳ Ｐゴシック" charset="-128"/>
                <a:ea typeface="ＭＳ Ｐゴシック" charset="-128"/>
              </a:endParaRPr>
            </a:p>
          </p:txBody>
        </p:sp>
        <p:sp>
          <p:nvSpPr>
            <p:cNvPr id="13" name="テキスト ボックス 12">
              <a:extLst>
                <a:ext uri="{FF2B5EF4-FFF2-40B4-BE49-F238E27FC236}">
                  <a16:creationId xmlns:a16="http://schemas.microsoft.com/office/drawing/2014/main" id="{E2C57544-F772-F22B-CADF-A5D78C5493CE}"/>
                </a:ext>
              </a:extLst>
            </p:cNvPr>
            <p:cNvSpPr txBox="1"/>
            <p:nvPr/>
          </p:nvSpPr>
          <p:spPr>
            <a:xfrm>
              <a:off x="5013599" y="5656642"/>
              <a:ext cx="1450447" cy="517151"/>
            </a:xfrm>
            <a:prstGeom prst="rect">
              <a:avLst/>
            </a:prstGeom>
            <a:solidFill>
              <a:schemeClr val="bg1">
                <a:lumMod val="95000"/>
              </a:schemeClr>
            </a:solidFill>
          </p:spPr>
          <p:txBody>
            <a:bodyPr wrap="none" rtlCol="0">
              <a:spAutoFit/>
            </a:bodyPr>
            <a:lstStyle/>
            <a:p>
              <a:r>
                <a:rPr kumimoji="1" lang="en-US" altLang="ja-JP" b="1" dirty="0" err="1">
                  <a:solidFill>
                    <a:srgbClr val="0033CC"/>
                  </a:solidFill>
                </a:rPr>
                <a:t>BigRIPS</a:t>
              </a:r>
              <a:endParaRPr kumimoji="1" lang="ja-JP" altLang="en-US" b="1" dirty="0">
                <a:solidFill>
                  <a:srgbClr val="0033CC"/>
                </a:solidFill>
              </a:endParaRPr>
            </a:p>
          </p:txBody>
        </p:sp>
        <p:sp>
          <p:nvSpPr>
            <p:cNvPr id="14" name="テキスト ボックス 13">
              <a:extLst>
                <a:ext uri="{FF2B5EF4-FFF2-40B4-BE49-F238E27FC236}">
                  <a16:creationId xmlns:a16="http://schemas.microsoft.com/office/drawing/2014/main" id="{A39886D9-E5FE-DDC9-E64E-30B6B8071410}"/>
                </a:ext>
              </a:extLst>
            </p:cNvPr>
            <p:cNvSpPr txBox="1"/>
            <p:nvPr/>
          </p:nvSpPr>
          <p:spPr>
            <a:xfrm>
              <a:off x="3677728" y="4515314"/>
              <a:ext cx="850247" cy="517151"/>
            </a:xfrm>
            <a:prstGeom prst="rect">
              <a:avLst/>
            </a:prstGeom>
            <a:solidFill>
              <a:schemeClr val="bg1">
                <a:lumMod val="95000"/>
              </a:schemeClr>
            </a:solidFill>
          </p:spPr>
          <p:txBody>
            <a:bodyPr wrap="none" rtlCol="0">
              <a:spAutoFit/>
            </a:bodyPr>
            <a:lstStyle/>
            <a:p>
              <a:r>
                <a:rPr kumimoji="1" lang="en-US" altLang="ja-JP" b="1" dirty="0">
                  <a:solidFill>
                    <a:srgbClr val="0033CC"/>
                  </a:solidFill>
                </a:rPr>
                <a:t>SRC</a:t>
              </a:r>
              <a:endParaRPr kumimoji="1" lang="ja-JP" altLang="en-US" b="1" dirty="0">
                <a:solidFill>
                  <a:srgbClr val="0033CC"/>
                </a:solidFill>
              </a:endParaRPr>
            </a:p>
          </p:txBody>
        </p:sp>
        <p:sp>
          <p:nvSpPr>
            <p:cNvPr id="15" name="テキスト ボックス 14">
              <a:extLst>
                <a:ext uri="{FF2B5EF4-FFF2-40B4-BE49-F238E27FC236}">
                  <a16:creationId xmlns:a16="http://schemas.microsoft.com/office/drawing/2014/main" id="{B5CF8464-E5F2-25AF-C73C-FCBE424A7DF6}"/>
                </a:ext>
              </a:extLst>
            </p:cNvPr>
            <p:cNvSpPr txBox="1"/>
            <p:nvPr/>
          </p:nvSpPr>
          <p:spPr>
            <a:xfrm>
              <a:off x="5857204" y="2802972"/>
              <a:ext cx="2519404" cy="560247"/>
            </a:xfrm>
            <a:prstGeom prst="rect">
              <a:avLst/>
            </a:prstGeom>
            <a:solidFill>
              <a:schemeClr val="accent1"/>
            </a:solidFill>
          </p:spPr>
          <p:txBody>
            <a:bodyPr wrap="none" rtlCol="0">
              <a:spAutoFit/>
            </a:bodyPr>
            <a:lstStyle/>
            <a:p>
              <a:r>
                <a:rPr kumimoji="1" lang="en-US" altLang="ja-JP" sz="2000" b="1" dirty="0">
                  <a:solidFill>
                    <a:srgbClr val="FF0000"/>
                  </a:solidFill>
                </a:rPr>
                <a:t>SCRIT Facility</a:t>
              </a:r>
              <a:endParaRPr kumimoji="1" lang="ja-JP" altLang="en-US" sz="2000" b="1" dirty="0">
                <a:solidFill>
                  <a:srgbClr val="FF0000"/>
                </a:solidFill>
              </a:endParaRPr>
            </a:p>
          </p:txBody>
        </p:sp>
      </p:grpSp>
      <p:sp>
        <p:nvSpPr>
          <p:cNvPr id="3" name="テキスト ボックス 2">
            <a:extLst>
              <a:ext uri="{FF2B5EF4-FFF2-40B4-BE49-F238E27FC236}">
                <a16:creationId xmlns:a16="http://schemas.microsoft.com/office/drawing/2014/main" id="{0C3F6A46-4669-BC26-0614-5798588792A3}"/>
              </a:ext>
            </a:extLst>
          </p:cNvPr>
          <p:cNvSpPr txBox="1"/>
          <p:nvPr/>
        </p:nvSpPr>
        <p:spPr>
          <a:xfrm>
            <a:off x="-22850" y="2672321"/>
            <a:ext cx="7151209" cy="461665"/>
          </a:xfrm>
          <a:prstGeom prst="rect">
            <a:avLst/>
          </a:prstGeom>
          <a:noFill/>
        </p:spPr>
        <p:txBody>
          <a:bodyPr wrap="square">
            <a:spAutoFit/>
          </a:bodyPr>
          <a:lstStyle/>
          <a:p>
            <a:r>
              <a:rPr lang="en-US" altLang="ja-JP" sz="2400" dirty="0">
                <a:solidFill>
                  <a:srgbClr val="FF0000"/>
                </a:solidFill>
              </a:rPr>
              <a:t>ERIS: Electron beam-driven RI separator for SCRIT</a:t>
            </a:r>
            <a:endParaRPr lang="ja-JP" altLang="en-US" sz="2400" dirty="0"/>
          </a:p>
        </p:txBody>
      </p:sp>
      <p:cxnSp>
        <p:nvCxnSpPr>
          <p:cNvPr id="16" name="直線矢印コネクタ 15">
            <a:extLst>
              <a:ext uri="{FF2B5EF4-FFF2-40B4-BE49-F238E27FC236}">
                <a16:creationId xmlns:a16="http://schemas.microsoft.com/office/drawing/2014/main" id="{66BC8440-9958-630F-6768-8CF11DD03111}"/>
              </a:ext>
            </a:extLst>
          </p:cNvPr>
          <p:cNvCxnSpPr/>
          <p:nvPr/>
        </p:nvCxnSpPr>
        <p:spPr>
          <a:xfrm>
            <a:off x="3205938" y="3133986"/>
            <a:ext cx="949292" cy="1067524"/>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6192500"/>
      </p:ext>
    </p:extLst>
  </p:cSld>
  <p:clrMapOvr>
    <a:masterClrMapping/>
  </p:clrMapOvr>
  <mc:AlternateContent xmlns:mc="http://schemas.openxmlformats.org/markup-compatibility/2006" xmlns:p14="http://schemas.microsoft.com/office/powerpoint/2010/main">
    <mc:Choice Requires="p14">
      <p:transition spd="slow" p14:dur="2000" advTm="30332"/>
    </mc:Choice>
    <mc:Fallback xmlns="">
      <p:transition spd="slow" advTm="3033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EB8757A-D66B-54C7-A922-AB045DCD883B}"/>
              </a:ext>
            </a:extLst>
          </p:cNvPr>
          <p:cNvSpPr>
            <a:spLocks noGrp="1"/>
          </p:cNvSpPr>
          <p:nvPr>
            <p:ph type="sldNum" sz="quarter" idx="12"/>
          </p:nvPr>
        </p:nvSpPr>
        <p:spPr/>
        <p:txBody>
          <a:bodyPr/>
          <a:lstStyle/>
          <a:p>
            <a:fld id="{78A43CBD-4E66-4A6A-964F-BCBA6D9AB3B8}" type="slidenum">
              <a:rPr kumimoji="1" lang="ja-JP" altLang="en-US" smtClean="0"/>
              <a:t>9</a:t>
            </a:fld>
            <a:endParaRPr kumimoji="1" lang="ja-JP" altLang="en-US"/>
          </a:p>
        </p:txBody>
      </p:sp>
      <p:sp>
        <p:nvSpPr>
          <p:cNvPr id="3" name="テキスト ボックス 2">
            <a:extLst>
              <a:ext uri="{FF2B5EF4-FFF2-40B4-BE49-F238E27FC236}">
                <a16:creationId xmlns:a16="http://schemas.microsoft.com/office/drawing/2014/main" id="{01E77ADF-B28C-DF0A-5EFE-487DD5AABAD7}"/>
              </a:ext>
            </a:extLst>
          </p:cNvPr>
          <p:cNvSpPr txBox="1"/>
          <p:nvPr/>
        </p:nvSpPr>
        <p:spPr>
          <a:xfrm>
            <a:off x="3091402" y="605756"/>
            <a:ext cx="2961195" cy="523220"/>
          </a:xfrm>
          <a:prstGeom prst="rect">
            <a:avLst/>
          </a:prstGeom>
          <a:noFill/>
        </p:spPr>
        <p:txBody>
          <a:bodyPr wrap="none" rtlCol="0">
            <a:spAutoFit/>
          </a:bodyPr>
          <a:lstStyle/>
          <a:p>
            <a:r>
              <a:rPr kumimoji="1" lang="en-US" altLang="ja-JP" sz="2800" dirty="0"/>
              <a:t>Production target</a:t>
            </a:r>
            <a:endParaRPr kumimoji="1" lang="ja-JP" altLang="en-US" sz="2800" dirty="0"/>
          </a:p>
        </p:txBody>
      </p:sp>
      <p:sp>
        <p:nvSpPr>
          <p:cNvPr id="4" name="テキスト ボックス 3">
            <a:extLst>
              <a:ext uri="{FF2B5EF4-FFF2-40B4-BE49-F238E27FC236}">
                <a16:creationId xmlns:a16="http://schemas.microsoft.com/office/drawing/2014/main" id="{F36DE1B3-3147-44ED-B134-1E2BDCD2F32D}"/>
              </a:ext>
            </a:extLst>
          </p:cNvPr>
          <p:cNvSpPr txBox="1"/>
          <p:nvPr/>
        </p:nvSpPr>
        <p:spPr>
          <a:xfrm>
            <a:off x="2356666" y="1349539"/>
            <a:ext cx="4624984" cy="461665"/>
          </a:xfrm>
          <a:prstGeom prst="rect">
            <a:avLst/>
          </a:prstGeom>
          <a:noFill/>
        </p:spPr>
        <p:txBody>
          <a:bodyPr wrap="none" rtlCol="0">
            <a:spAutoFit/>
          </a:bodyPr>
          <a:lstStyle/>
          <a:p>
            <a:r>
              <a:rPr kumimoji="1" lang="en-US" altLang="ja-JP" sz="2400" b="1" dirty="0"/>
              <a:t>Self-made</a:t>
            </a:r>
            <a:r>
              <a:rPr kumimoji="1" lang="en-US" altLang="ja-JP" sz="2400" dirty="0"/>
              <a:t> Uranium carbide disk</a:t>
            </a:r>
            <a:endParaRPr kumimoji="1" lang="ja-JP" altLang="en-US" sz="2400" dirty="0"/>
          </a:p>
        </p:txBody>
      </p:sp>
      <p:sp>
        <p:nvSpPr>
          <p:cNvPr id="21" name="テキスト ボックス 20">
            <a:extLst>
              <a:ext uri="{FF2B5EF4-FFF2-40B4-BE49-F238E27FC236}">
                <a16:creationId xmlns:a16="http://schemas.microsoft.com/office/drawing/2014/main" id="{EE2FEC0A-C20E-ADD5-D087-575A6B44F39C}"/>
              </a:ext>
            </a:extLst>
          </p:cNvPr>
          <p:cNvSpPr txBox="1"/>
          <p:nvPr/>
        </p:nvSpPr>
        <p:spPr>
          <a:xfrm>
            <a:off x="233536" y="1881268"/>
            <a:ext cx="6826677" cy="400110"/>
          </a:xfrm>
          <a:prstGeom prst="rect">
            <a:avLst/>
          </a:prstGeom>
          <a:noFill/>
        </p:spPr>
        <p:txBody>
          <a:bodyPr wrap="none" rtlCol="0">
            <a:spAutoFit/>
          </a:bodyPr>
          <a:lstStyle/>
          <a:p>
            <a:r>
              <a:rPr kumimoji="1" lang="en-US" altLang="ja-JP" sz="2000" dirty="0"/>
              <a:t>Uranyl nitrate solution mixed with graphite powder (</a:t>
            </a:r>
            <a:r>
              <a:rPr kumimoji="1" lang="en-US" altLang="ja-JP" sz="2000"/>
              <a:t>20μm)</a:t>
            </a:r>
            <a:endParaRPr kumimoji="1" lang="en-US" altLang="ja-JP" sz="2000" dirty="0"/>
          </a:p>
        </p:txBody>
      </p:sp>
      <p:sp>
        <p:nvSpPr>
          <p:cNvPr id="22" name="矢印: 下 21">
            <a:extLst>
              <a:ext uri="{FF2B5EF4-FFF2-40B4-BE49-F238E27FC236}">
                <a16:creationId xmlns:a16="http://schemas.microsoft.com/office/drawing/2014/main" id="{7F472A32-36F8-8764-ADCD-C24BC4FA6C63}"/>
              </a:ext>
            </a:extLst>
          </p:cNvPr>
          <p:cNvSpPr/>
          <p:nvPr/>
        </p:nvSpPr>
        <p:spPr>
          <a:xfrm>
            <a:off x="423356" y="2547969"/>
            <a:ext cx="459497" cy="96026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C5FDFA3C-5C9E-66FB-7D1F-E6F25063D5BE}"/>
              </a:ext>
            </a:extLst>
          </p:cNvPr>
          <p:cNvSpPr txBox="1"/>
          <p:nvPr/>
        </p:nvSpPr>
        <p:spPr>
          <a:xfrm>
            <a:off x="233536" y="3618212"/>
            <a:ext cx="2392065" cy="400110"/>
          </a:xfrm>
          <a:prstGeom prst="rect">
            <a:avLst/>
          </a:prstGeom>
          <a:noFill/>
        </p:spPr>
        <p:txBody>
          <a:bodyPr wrap="none" rtlCol="0">
            <a:spAutoFit/>
          </a:bodyPr>
          <a:lstStyle/>
          <a:p>
            <a:r>
              <a:rPr kumimoji="1" lang="en-US" altLang="ja-JP" sz="2000" dirty="0">
                <a:solidFill>
                  <a:srgbClr val="0000FF"/>
                </a:solidFill>
              </a:rPr>
              <a:t>Uranium-oxide</a:t>
            </a:r>
            <a:r>
              <a:rPr kumimoji="1" lang="en-US" altLang="ja-JP" sz="2000" dirty="0"/>
              <a:t> disk</a:t>
            </a:r>
            <a:endParaRPr kumimoji="1" lang="ja-JP" altLang="en-US" sz="2000" dirty="0"/>
          </a:p>
        </p:txBody>
      </p:sp>
      <p:sp>
        <p:nvSpPr>
          <p:cNvPr id="29" name="テキスト ボックス 28">
            <a:extLst>
              <a:ext uri="{FF2B5EF4-FFF2-40B4-BE49-F238E27FC236}">
                <a16:creationId xmlns:a16="http://schemas.microsoft.com/office/drawing/2014/main" id="{150E5BBE-1017-5335-3D57-0E9A3CD6F8DE}"/>
              </a:ext>
            </a:extLst>
          </p:cNvPr>
          <p:cNvSpPr txBox="1"/>
          <p:nvPr/>
        </p:nvSpPr>
        <p:spPr>
          <a:xfrm>
            <a:off x="1069735" y="2407632"/>
            <a:ext cx="4043334" cy="646331"/>
          </a:xfrm>
          <a:prstGeom prst="rect">
            <a:avLst/>
          </a:prstGeom>
          <a:noFill/>
        </p:spPr>
        <p:txBody>
          <a:bodyPr wrap="square">
            <a:spAutoFit/>
          </a:bodyPr>
          <a:lstStyle/>
          <a:p>
            <a:r>
              <a:rPr lang="en-US" altLang="ja-JP" sz="1800">
                <a:sym typeface="Wingdings" panose="05000000000000000000" pitchFamily="2" charset="2"/>
              </a:rPr>
              <a:t>Oxidization around 500 </a:t>
            </a:r>
            <a:r>
              <a:rPr lang="en-US" altLang="ja-JP" sz="1800"/>
              <a:t>°C</a:t>
            </a:r>
            <a:endParaRPr lang="en-US" altLang="ja-JP">
              <a:sym typeface="Wingdings" panose="05000000000000000000" pitchFamily="2" charset="2"/>
            </a:endParaRPr>
          </a:p>
          <a:p>
            <a:r>
              <a:rPr lang="en-US" altLang="ja-JP" sz="1800">
                <a:sym typeface="Wingdings" panose="05000000000000000000" pitchFamily="2" charset="2"/>
              </a:rPr>
              <a:t>180 MPa compression with no binder</a:t>
            </a:r>
            <a:r>
              <a:rPr kumimoji="1" lang="en-US" altLang="ja-JP" sz="1800">
                <a:sym typeface="Wingdings" panose="05000000000000000000" pitchFamily="2" charset="2"/>
              </a:rPr>
              <a:t> </a:t>
            </a:r>
            <a:endParaRPr kumimoji="1" lang="ja-JP" altLang="en-US" sz="1800" dirty="0"/>
          </a:p>
        </p:txBody>
      </p:sp>
      <p:sp>
        <p:nvSpPr>
          <p:cNvPr id="31" name="テキスト ボックス 30">
            <a:extLst>
              <a:ext uri="{FF2B5EF4-FFF2-40B4-BE49-F238E27FC236}">
                <a16:creationId xmlns:a16="http://schemas.microsoft.com/office/drawing/2014/main" id="{9EE1036C-0DE1-628D-EE8C-5801B57FE18E}"/>
              </a:ext>
            </a:extLst>
          </p:cNvPr>
          <p:cNvSpPr txBox="1"/>
          <p:nvPr/>
        </p:nvSpPr>
        <p:spPr>
          <a:xfrm>
            <a:off x="1083837" y="2996371"/>
            <a:ext cx="2191626" cy="369332"/>
          </a:xfrm>
          <a:prstGeom prst="rect">
            <a:avLst/>
          </a:prstGeom>
          <a:noFill/>
        </p:spPr>
        <p:txBody>
          <a:bodyPr wrap="none" rtlCol="0">
            <a:spAutoFit/>
          </a:bodyPr>
          <a:lstStyle/>
          <a:p>
            <a:r>
              <a:rPr kumimoji="1" lang="en-US" altLang="ja-JP"/>
              <a:t>Φ 20 mm, t = 1 mm</a:t>
            </a:r>
            <a:endParaRPr kumimoji="1" lang="ja-JP" altLang="en-US"/>
          </a:p>
        </p:txBody>
      </p:sp>
      <p:pic>
        <p:nvPicPr>
          <p:cNvPr id="32" name="Picture 2" descr="D:\Users\oonishi\Desktop\画像 001.png">
            <a:extLst>
              <a:ext uri="{FF2B5EF4-FFF2-40B4-BE49-F238E27FC236}">
                <a16:creationId xmlns:a16="http://schemas.microsoft.com/office/drawing/2014/main" id="{19992F89-1722-2C20-F3B7-50E6D12C074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279" y="2340788"/>
            <a:ext cx="1296785" cy="972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Users\oonishi\Desktop\画像 005.png">
            <a:extLst>
              <a:ext uri="{FF2B5EF4-FFF2-40B4-BE49-F238E27FC236}">
                <a16:creationId xmlns:a16="http://schemas.microsoft.com/office/drawing/2014/main" id="{6C44058A-7FA6-8FA7-37A9-D942E5041C6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03050" y="2346791"/>
            <a:ext cx="1296782" cy="972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7856093F-6CBA-3578-8736-7D262284BEB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7490" y="2342563"/>
            <a:ext cx="1285435" cy="9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4" descr="C:\Users\oonishi\Desktop\P1030590.png">
            <a:extLst>
              <a:ext uri="{FF2B5EF4-FFF2-40B4-BE49-F238E27FC236}">
                <a16:creationId xmlns:a16="http://schemas.microsoft.com/office/drawing/2014/main" id="{60EAEDC8-129B-BAE8-F985-B812D59FCDC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39816" y="3094460"/>
            <a:ext cx="1439719" cy="10800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グループ化 8">
            <a:extLst>
              <a:ext uri="{FF2B5EF4-FFF2-40B4-BE49-F238E27FC236}">
                <a16:creationId xmlns:a16="http://schemas.microsoft.com/office/drawing/2014/main" id="{5DC01977-25DF-94F7-F553-6FAEB6E4AA35}"/>
              </a:ext>
            </a:extLst>
          </p:cNvPr>
          <p:cNvGrpSpPr/>
          <p:nvPr/>
        </p:nvGrpSpPr>
        <p:grpSpPr>
          <a:xfrm>
            <a:off x="233536" y="3688175"/>
            <a:ext cx="8261870" cy="3130042"/>
            <a:chOff x="233536" y="3688175"/>
            <a:chExt cx="8261870" cy="3130042"/>
          </a:xfrm>
        </p:grpSpPr>
        <p:pic>
          <p:nvPicPr>
            <p:cNvPr id="43" name="図 42">
              <a:extLst>
                <a:ext uri="{FF2B5EF4-FFF2-40B4-BE49-F238E27FC236}">
                  <a16:creationId xmlns:a16="http://schemas.microsoft.com/office/drawing/2014/main" id="{7031B97C-D4F0-7FBB-BAC8-1C05F67890B3}"/>
                </a:ext>
              </a:extLst>
            </p:cNvPr>
            <p:cNvPicPr>
              <a:picLocks noChangeAspect="1"/>
            </p:cNvPicPr>
            <p:nvPr/>
          </p:nvPicPr>
          <p:blipFill>
            <a:blip r:embed="rId8"/>
            <a:stretch>
              <a:fillRect/>
            </a:stretch>
          </p:blipFill>
          <p:spPr>
            <a:xfrm>
              <a:off x="5732426" y="3688175"/>
              <a:ext cx="2762980" cy="2122818"/>
            </a:xfrm>
            <a:prstGeom prst="rect">
              <a:avLst/>
            </a:prstGeom>
          </p:spPr>
        </p:pic>
        <p:grpSp>
          <p:nvGrpSpPr>
            <p:cNvPr id="8" name="グループ化 7">
              <a:extLst>
                <a:ext uri="{FF2B5EF4-FFF2-40B4-BE49-F238E27FC236}">
                  <a16:creationId xmlns:a16="http://schemas.microsoft.com/office/drawing/2014/main" id="{CF4AD262-EAF9-BFE3-27D9-62DE5BA3B1E7}"/>
                </a:ext>
              </a:extLst>
            </p:cNvPr>
            <p:cNvGrpSpPr/>
            <p:nvPr/>
          </p:nvGrpSpPr>
          <p:grpSpPr>
            <a:xfrm>
              <a:off x="233536" y="4117556"/>
              <a:ext cx="7758113" cy="2700661"/>
              <a:chOff x="233536" y="4117556"/>
              <a:chExt cx="7758113" cy="2700661"/>
            </a:xfrm>
          </p:grpSpPr>
          <p:sp>
            <p:nvSpPr>
              <p:cNvPr id="24" name="矢印: 下 23">
                <a:extLst>
                  <a:ext uri="{FF2B5EF4-FFF2-40B4-BE49-F238E27FC236}">
                    <a16:creationId xmlns:a16="http://schemas.microsoft.com/office/drawing/2014/main" id="{64079538-BE3F-F4DA-9952-5C9E766AA1E4}"/>
                  </a:ext>
                </a:extLst>
              </p:cNvPr>
              <p:cNvSpPr/>
              <p:nvPr/>
            </p:nvSpPr>
            <p:spPr>
              <a:xfrm>
                <a:off x="423355" y="4346889"/>
                <a:ext cx="459497" cy="96026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F94093EE-ED26-BC87-AE50-CFF781EE6D77}"/>
                  </a:ext>
                </a:extLst>
              </p:cNvPr>
              <p:cNvSpPr txBox="1"/>
              <p:nvPr/>
            </p:nvSpPr>
            <p:spPr>
              <a:xfrm>
                <a:off x="233536" y="5534879"/>
                <a:ext cx="3041927" cy="400110"/>
              </a:xfrm>
              <a:prstGeom prst="rect">
                <a:avLst/>
              </a:prstGeom>
              <a:noFill/>
            </p:spPr>
            <p:txBody>
              <a:bodyPr wrap="square">
                <a:spAutoFit/>
              </a:bodyPr>
              <a:lstStyle/>
              <a:p>
                <a:r>
                  <a:rPr kumimoji="1" lang="en-US" altLang="ja-JP" sz="2000">
                    <a:solidFill>
                      <a:srgbClr val="FF0000"/>
                    </a:solidFill>
                    <a:sym typeface="Wingdings" panose="05000000000000000000" pitchFamily="2" charset="2"/>
                  </a:rPr>
                  <a:t>Uranium carbide</a:t>
                </a:r>
                <a:r>
                  <a:rPr kumimoji="1" lang="en-US" altLang="ja-JP" sz="2000">
                    <a:sym typeface="Wingdings" panose="05000000000000000000" pitchFamily="2" charset="2"/>
                  </a:rPr>
                  <a:t> disk</a:t>
                </a:r>
                <a:endParaRPr lang="ja-JP" altLang="en-US" sz="2000"/>
              </a:p>
            </p:txBody>
          </p:sp>
          <p:sp>
            <p:nvSpPr>
              <p:cNvPr id="30" name="テキスト ボックス 29">
                <a:extLst>
                  <a:ext uri="{FF2B5EF4-FFF2-40B4-BE49-F238E27FC236}">
                    <a16:creationId xmlns:a16="http://schemas.microsoft.com/office/drawing/2014/main" id="{AAD68379-266C-E6F9-2A13-30C00B5B1622}"/>
                  </a:ext>
                </a:extLst>
              </p:cNvPr>
              <p:cNvSpPr txBox="1"/>
              <p:nvPr/>
            </p:nvSpPr>
            <p:spPr>
              <a:xfrm>
                <a:off x="742600" y="5894887"/>
                <a:ext cx="2638864" cy="923330"/>
              </a:xfrm>
              <a:prstGeom prst="rect">
                <a:avLst/>
              </a:prstGeom>
              <a:noFill/>
            </p:spPr>
            <p:txBody>
              <a:bodyPr wrap="none" rtlCol="0">
                <a:spAutoFit/>
              </a:bodyPr>
              <a:lstStyle/>
              <a:p>
                <a:r>
                  <a:rPr kumimoji="1" lang="en-US" altLang="ja-JP" dirty="0"/>
                  <a:t>Φ 18 mm, t 0.8 mm</a:t>
                </a:r>
                <a:endParaRPr lang="en-US" altLang="ja-JP" dirty="0"/>
              </a:p>
              <a:p>
                <a:r>
                  <a:rPr lang="en-US" altLang="ja-JP" dirty="0"/>
                  <a:t>43 disks U-28 g</a:t>
                </a:r>
              </a:p>
              <a:p>
                <a:r>
                  <a:rPr lang="en-US" altLang="ja-JP" dirty="0">
                    <a:sym typeface="Wingdings" panose="05000000000000000000" pitchFamily="2" charset="2"/>
                  </a:rPr>
                  <a:t> </a:t>
                </a:r>
                <a:r>
                  <a:rPr lang="en-US" altLang="ja-JP" dirty="0"/>
                  <a:t>U density 3.2 g/cm3) </a:t>
                </a:r>
                <a:endParaRPr kumimoji="1" lang="ja-JP" altLang="en-US" dirty="0"/>
              </a:p>
            </p:txBody>
          </p:sp>
          <p:sp>
            <p:nvSpPr>
              <p:cNvPr id="35" name="テキスト ボックス 34">
                <a:extLst>
                  <a:ext uri="{FF2B5EF4-FFF2-40B4-BE49-F238E27FC236}">
                    <a16:creationId xmlns:a16="http://schemas.microsoft.com/office/drawing/2014/main" id="{0786A5DD-0D89-3970-4E5F-DD8154A66CF4}"/>
                  </a:ext>
                </a:extLst>
              </p:cNvPr>
              <p:cNvSpPr txBox="1"/>
              <p:nvPr/>
            </p:nvSpPr>
            <p:spPr>
              <a:xfrm>
                <a:off x="934815" y="4117556"/>
                <a:ext cx="2608150" cy="369332"/>
              </a:xfrm>
              <a:prstGeom prst="rect">
                <a:avLst/>
              </a:prstGeom>
              <a:noFill/>
            </p:spPr>
            <p:txBody>
              <a:bodyPr wrap="none" rtlCol="0">
                <a:spAutoFit/>
              </a:bodyPr>
              <a:lstStyle/>
              <a:p>
                <a:r>
                  <a:rPr kumimoji="1" lang="en-US" altLang="ja-JP" dirty="0"/>
                  <a:t>Carbothermal reduction</a:t>
                </a:r>
                <a:endParaRPr kumimoji="1" lang="ja-JP" altLang="en-US" dirty="0"/>
              </a:p>
            </p:txBody>
          </p:sp>
          <p:grpSp>
            <p:nvGrpSpPr>
              <p:cNvPr id="36" name="グループ化 35">
                <a:extLst>
                  <a:ext uri="{FF2B5EF4-FFF2-40B4-BE49-F238E27FC236}">
                    <a16:creationId xmlns:a16="http://schemas.microsoft.com/office/drawing/2014/main" id="{5BF7C831-FA4D-B524-3643-639566EF722C}"/>
                  </a:ext>
                </a:extLst>
              </p:cNvPr>
              <p:cNvGrpSpPr/>
              <p:nvPr/>
            </p:nvGrpSpPr>
            <p:grpSpPr>
              <a:xfrm>
                <a:off x="1069735" y="4461962"/>
                <a:ext cx="4111865" cy="998209"/>
                <a:chOff x="658692" y="641939"/>
                <a:chExt cx="6641160" cy="998209"/>
              </a:xfrm>
            </p:grpSpPr>
            <p:grpSp>
              <p:nvGrpSpPr>
                <p:cNvPr id="37" name="グループ化 36">
                  <a:extLst>
                    <a:ext uri="{FF2B5EF4-FFF2-40B4-BE49-F238E27FC236}">
                      <a16:creationId xmlns:a16="http://schemas.microsoft.com/office/drawing/2014/main" id="{CBAA7645-DFE9-94BA-0327-C886E4F821D2}"/>
                    </a:ext>
                  </a:extLst>
                </p:cNvPr>
                <p:cNvGrpSpPr/>
                <p:nvPr/>
              </p:nvGrpSpPr>
              <p:grpSpPr>
                <a:xfrm>
                  <a:off x="658692" y="641939"/>
                  <a:ext cx="6641160" cy="998209"/>
                  <a:chOff x="584069" y="4438765"/>
                  <a:chExt cx="6436925" cy="998209"/>
                </a:xfrm>
              </p:grpSpPr>
              <p:sp>
                <p:nvSpPr>
                  <p:cNvPr id="39" name="テキスト ボックス 12">
                    <a:extLst>
                      <a:ext uri="{FF2B5EF4-FFF2-40B4-BE49-F238E27FC236}">
                        <a16:creationId xmlns:a16="http://schemas.microsoft.com/office/drawing/2014/main" id="{77548F57-F06F-29CC-1CA8-37F1924FD807}"/>
                      </a:ext>
                    </a:extLst>
                  </p:cNvPr>
                  <p:cNvSpPr txBox="1">
                    <a:spLocks noChangeArrowheads="1"/>
                  </p:cNvSpPr>
                  <p:nvPr/>
                </p:nvSpPr>
                <p:spPr bwMode="auto">
                  <a:xfrm>
                    <a:off x="584069" y="4798805"/>
                    <a:ext cx="64369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r>
                      <a:rPr lang="en-US" altLang="ja-JP" sz="1600" dirty="0">
                        <a:latin typeface="+mn-lt"/>
                      </a:rPr>
                      <a:t>UO</a:t>
                    </a:r>
                    <a:r>
                      <a:rPr lang="en-US" altLang="ja-JP" sz="1600" baseline="-25000" dirty="0">
                        <a:latin typeface="+mn-lt"/>
                      </a:rPr>
                      <a:t>2</a:t>
                    </a:r>
                    <a:r>
                      <a:rPr lang="en-US" altLang="ja-JP" sz="1600" dirty="0">
                        <a:latin typeface="+mn-lt"/>
                      </a:rPr>
                      <a:t> + 4C </a:t>
                    </a:r>
                    <a:r>
                      <a:rPr lang="en-US" altLang="ja-JP" sz="1600" dirty="0">
                        <a:latin typeface="+mn-lt"/>
                        <a:sym typeface="Wingdings" pitchFamily="2" charset="2"/>
                      </a:rPr>
                      <a:t> UC</a:t>
                    </a:r>
                    <a:r>
                      <a:rPr lang="en-US" altLang="ja-JP" sz="1600" baseline="-25000" dirty="0">
                        <a:latin typeface="+mn-lt"/>
                        <a:sym typeface="Wingdings" pitchFamily="2" charset="2"/>
                      </a:rPr>
                      <a:t>2</a:t>
                    </a:r>
                    <a:r>
                      <a:rPr lang="en-US" altLang="ja-JP" sz="1600" dirty="0">
                        <a:latin typeface="+mn-lt"/>
                        <a:sym typeface="Wingdings" pitchFamily="2" charset="2"/>
                      </a:rPr>
                      <a:t> + 2CO at 1100-1600</a:t>
                    </a:r>
                    <a:r>
                      <a:rPr lang="ja-JP" altLang="en-US" sz="1600" dirty="0">
                        <a:latin typeface="+mn-lt"/>
                        <a:sym typeface="Wingdings" pitchFamily="2" charset="2"/>
                      </a:rPr>
                      <a:t>℃</a:t>
                    </a:r>
                    <a:endParaRPr lang="ja-JP" altLang="en-US" sz="1600" dirty="0">
                      <a:latin typeface="+mn-lt"/>
                    </a:endParaRPr>
                  </a:p>
                </p:txBody>
              </p:sp>
              <p:sp>
                <p:nvSpPr>
                  <p:cNvPr id="40" name="テキスト ボックス 13">
                    <a:extLst>
                      <a:ext uri="{FF2B5EF4-FFF2-40B4-BE49-F238E27FC236}">
                        <a16:creationId xmlns:a16="http://schemas.microsoft.com/office/drawing/2014/main" id="{CEFC44BB-CFA1-5033-BA24-93BE4881E215}"/>
                      </a:ext>
                    </a:extLst>
                  </p:cNvPr>
                  <p:cNvSpPr txBox="1">
                    <a:spLocks noChangeArrowheads="1"/>
                  </p:cNvSpPr>
                  <p:nvPr/>
                </p:nvSpPr>
                <p:spPr bwMode="auto">
                  <a:xfrm>
                    <a:off x="584070" y="4438765"/>
                    <a:ext cx="45878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r>
                      <a:rPr lang="en-US" altLang="ja-JP" sz="1600" dirty="0">
                        <a:latin typeface="+mn-lt"/>
                      </a:rPr>
                      <a:t>U</a:t>
                    </a:r>
                    <a:r>
                      <a:rPr lang="en-US" altLang="ja-JP" sz="1600" baseline="-25000" dirty="0">
                        <a:latin typeface="+mn-lt"/>
                      </a:rPr>
                      <a:t>3</a:t>
                    </a:r>
                    <a:r>
                      <a:rPr lang="en-US" altLang="ja-JP" sz="1600" dirty="0">
                        <a:latin typeface="+mn-lt"/>
                      </a:rPr>
                      <a:t>O</a:t>
                    </a:r>
                    <a:r>
                      <a:rPr lang="en-US" altLang="ja-JP" sz="1600" baseline="-25000" dirty="0">
                        <a:latin typeface="+mn-lt"/>
                      </a:rPr>
                      <a:t>8</a:t>
                    </a:r>
                    <a:r>
                      <a:rPr lang="en-US" altLang="ja-JP" sz="1600" dirty="0">
                        <a:latin typeface="+mn-lt"/>
                      </a:rPr>
                      <a:t> +C </a:t>
                    </a:r>
                    <a:r>
                      <a:rPr lang="en-US" altLang="ja-JP" sz="1600" dirty="0">
                        <a:latin typeface="+mn-lt"/>
                        <a:sym typeface="Wingdings" pitchFamily="2" charset="2"/>
                      </a:rPr>
                      <a:t> 3UO</a:t>
                    </a:r>
                    <a:r>
                      <a:rPr lang="en-US" altLang="ja-JP" sz="1600" baseline="-25000" dirty="0">
                        <a:latin typeface="+mn-lt"/>
                        <a:sym typeface="Wingdings" pitchFamily="2" charset="2"/>
                      </a:rPr>
                      <a:t>2</a:t>
                    </a:r>
                    <a:r>
                      <a:rPr lang="en-US" altLang="ja-JP" sz="1600" dirty="0">
                        <a:latin typeface="+mn-lt"/>
                        <a:sym typeface="Wingdings" pitchFamily="2" charset="2"/>
                      </a:rPr>
                      <a:t>+CO</a:t>
                    </a:r>
                    <a:r>
                      <a:rPr lang="en-US" altLang="ja-JP" sz="1600" baseline="-25000" dirty="0">
                        <a:latin typeface="+mn-lt"/>
                        <a:sym typeface="Wingdings" pitchFamily="2" charset="2"/>
                      </a:rPr>
                      <a:t>2</a:t>
                    </a:r>
                    <a:r>
                      <a:rPr lang="en-US" altLang="ja-JP" sz="1600" dirty="0">
                        <a:latin typeface="+mn-lt"/>
                        <a:sym typeface="Wingdings" pitchFamily="2" charset="2"/>
                      </a:rPr>
                      <a:t>  at 600-800</a:t>
                    </a:r>
                    <a:r>
                      <a:rPr lang="ja-JP" altLang="en-US" sz="1600" dirty="0">
                        <a:latin typeface="+mn-lt"/>
                        <a:sym typeface="Wingdings" pitchFamily="2" charset="2"/>
                      </a:rPr>
                      <a:t>℃</a:t>
                    </a:r>
                    <a:endParaRPr lang="en-US" altLang="ja-JP" sz="1600" dirty="0">
                      <a:latin typeface="+mn-lt"/>
                      <a:sym typeface="Wingdings" pitchFamily="2" charset="2"/>
                    </a:endParaRPr>
                  </a:p>
                </p:txBody>
              </p:sp>
              <p:sp>
                <p:nvSpPr>
                  <p:cNvPr id="41" name="テキスト ボックス 40">
                    <a:extLst>
                      <a:ext uri="{FF2B5EF4-FFF2-40B4-BE49-F238E27FC236}">
                        <a16:creationId xmlns:a16="http://schemas.microsoft.com/office/drawing/2014/main" id="{645BEDEE-2089-4026-69BE-BC456D887F41}"/>
                      </a:ext>
                    </a:extLst>
                  </p:cNvPr>
                  <p:cNvSpPr txBox="1"/>
                  <p:nvPr/>
                </p:nvSpPr>
                <p:spPr>
                  <a:xfrm>
                    <a:off x="1763806" y="5129197"/>
                    <a:ext cx="4880829" cy="307777"/>
                  </a:xfrm>
                  <a:prstGeom prst="rect">
                    <a:avLst/>
                  </a:prstGeom>
                  <a:noFill/>
                </p:spPr>
                <p:txBody>
                  <a:bodyPr wrap="none" rtlCol="0">
                    <a:spAutoFit/>
                  </a:bodyPr>
                  <a:lstStyle/>
                  <a:p>
                    <a:r>
                      <a:rPr kumimoji="1" lang="en-US" altLang="ja-JP" sz="1400" dirty="0"/>
                      <a:t>Ref. </a:t>
                    </a:r>
                    <a:r>
                      <a:rPr kumimoji="1" lang="en-US" altLang="ja-JP" sz="1400" dirty="0" err="1"/>
                      <a:t>Gmelin</a:t>
                    </a:r>
                    <a:r>
                      <a:rPr kumimoji="1" lang="en-US" altLang="ja-JP" sz="1400" dirty="0"/>
                      <a:t> handbook Supp. Vol. C12</a:t>
                    </a:r>
                    <a:endParaRPr kumimoji="1" lang="ja-JP" altLang="en-US" sz="1600" dirty="0"/>
                  </a:p>
                </p:txBody>
              </p:sp>
            </p:grpSp>
            <p:cxnSp>
              <p:nvCxnSpPr>
                <p:cNvPr id="38" name="直線コネクタ 37">
                  <a:extLst>
                    <a:ext uri="{FF2B5EF4-FFF2-40B4-BE49-F238E27FC236}">
                      <a16:creationId xmlns:a16="http://schemas.microsoft.com/office/drawing/2014/main" id="{272DFBAE-1EC6-1416-952F-6B7B34F5612E}"/>
                    </a:ext>
                  </a:extLst>
                </p:cNvPr>
                <p:cNvCxnSpPr>
                  <a:cxnSpLocks/>
                </p:cNvCxnSpPr>
                <p:nvPr/>
              </p:nvCxnSpPr>
              <p:spPr>
                <a:xfrm>
                  <a:off x="756551" y="1319933"/>
                  <a:ext cx="358093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6" name="図 5" descr="座る, テーブル, ベッド, 横たわる が含まれている画像&#10;&#10;自動的に生成された説明">
                <a:extLst>
                  <a:ext uri="{FF2B5EF4-FFF2-40B4-BE49-F238E27FC236}">
                    <a16:creationId xmlns:a16="http://schemas.microsoft.com/office/drawing/2014/main" id="{7ABA20D1-DD6B-F83E-C36C-30F3BED794B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875" t="39229" r="29375" b="32693"/>
              <a:stretch/>
            </p:blipFill>
            <p:spPr>
              <a:xfrm>
                <a:off x="3910193" y="5894887"/>
                <a:ext cx="2534466" cy="837218"/>
              </a:xfrm>
              <a:prstGeom prst="rect">
                <a:avLst/>
              </a:prstGeom>
            </p:spPr>
          </p:pic>
          <p:sp>
            <p:nvSpPr>
              <p:cNvPr id="7" name="テキスト ボックス 6">
                <a:extLst>
                  <a:ext uri="{FF2B5EF4-FFF2-40B4-BE49-F238E27FC236}">
                    <a16:creationId xmlns:a16="http://schemas.microsoft.com/office/drawing/2014/main" id="{4A2F0D98-9E6C-99BE-4552-3DFC6144D0FE}"/>
                  </a:ext>
                </a:extLst>
              </p:cNvPr>
              <p:cNvSpPr txBox="1"/>
              <p:nvPr/>
            </p:nvSpPr>
            <p:spPr>
              <a:xfrm>
                <a:off x="6441225" y="6280291"/>
                <a:ext cx="1550424" cy="430887"/>
              </a:xfrm>
              <a:prstGeom prst="rect">
                <a:avLst/>
              </a:prstGeom>
              <a:noFill/>
            </p:spPr>
            <p:txBody>
              <a:bodyPr wrap="none" rtlCol="0">
                <a:spAutoFit/>
              </a:bodyPr>
              <a:lstStyle/>
              <a:p>
                <a:r>
                  <a:rPr kumimoji="1" lang="en-US" altLang="ja-JP" sz="1100" dirty="0"/>
                  <a:t>Left side: Ta converter</a:t>
                </a:r>
              </a:p>
              <a:p>
                <a:r>
                  <a:rPr lang="en-US" altLang="ja-JP" sz="1100" dirty="0"/>
                  <a:t>Right side: C spacer</a:t>
                </a:r>
                <a:endParaRPr kumimoji="1" lang="ja-JP" altLang="en-US" sz="1100" dirty="0"/>
              </a:p>
            </p:txBody>
          </p:sp>
          <p:sp>
            <p:nvSpPr>
              <p:cNvPr id="10" name="テキスト ボックス 9">
                <a:extLst>
                  <a:ext uri="{FF2B5EF4-FFF2-40B4-BE49-F238E27FC236}">
                    <a16:creationId xmlns:a16="http://schemas.microsoft.com/office/drawing/2014/main" id="{E3524513-AA63-91B6-E7B5-1292B9995C67}"/>
                  </a:ext>
                </a:extLst>
              </p:cNvPr>
              <p:cNvSpPr txBox="1"/>
              <p:nvPr/>
            </p:nvSpPr>
            <p:spPr>
              <a:xfrm>
                <a:off x="4391692" y="5592691"/>
                <a:ext cx="1619354" cy="276999"/>
              </a:xfrm>
              <a:prstGeom prst="rect">
                <a:avLst/>
              </a:prstGeom>
              <a:noFill/>
            </p:spPr>
            <p:txBody>
              <a:bodyPr wrap="none" rtlCol="0">
                <a:spAutoFit/>
              </a:bodyPr>
              <a:lstStyle/>
              <a:p>
                <a:r>
                  <a:rPr kumimoji="1" lang="en-US" altLang="ja-JP" sz="1200" dirty="0"/>
                  <a:t>Uranium carbide disk</a:t>
                </a:r>
                <a:endParaRPr kumimoji="1" lang="ja-JP" altLang="en-US" sz="1200" dirty="0"/>
              </a:p>
            </p:txBody>
          </p:sp>
        </p:grpSp>
      </p:grpSp>
    </p:spTree>
    <p:custDataLst>
      <p:tags r:id="rId1"/>
    </p:custDataLst>
    <p:extLst>
      <p:ext uri="{BB962C8B-B14F-4D97-AF65-F5344CB8AC3E}">
        <p14:creationId xmlns:p14="http://schemas.microsoft.com/office/powerpoint/2010/main" val="3367771678"/>
      </p:ext>
    </p:extLst>
  </p:cSld>
  <p:clrMapOvr>
    <a:masterClrMapping/>
  </p:clrMapOvr>
  <mc:AlternateContent xmlns:mc="http://schemas.openxmlformats.org/markup-compatibility/2006" xmlns:p14="http://schemas.microsoft.com/office/powerpoint/2010/main">
    <mc:Choice Requires="p14">
      <p:transition spd="slow" p14:dur="2000" advTm="101051"/>
    </mc:Choice>
    <mc:Fallback xmlns="">
      <p:transition spd="slow" advTm="1010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 fill="hold"/>
                                        <p:tgtEl>
                                          <p:spTgt spid="9"/>
                                        </p:tgtEl>
                                        <p:attrNameLst>
                                          <p:attrName>ppt_x</p:attrName>
                                        </p:attrNameLst>
                                      </p:cBhvr>
                                      <p:tavLst>
                                        <p:tav tm="0">
                                          <p:val>
                                            <p:strVal val="#ppt_x"/>
                                          </p:val>
                                        </p:tav>
                                        <p:tav tm="100000">
                                          <p:val>
                                            <p:strVal val="#ppt_x"/>
                                          </p:val>
                                        </p:tav>
                                      </p:tavLst>
                                    </p:anim>
                                    <p:anim calcmode="lin" valueType="num">
                                      <p:cBhvr additive="base">
                                        <p:cTn id="8" dur="1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54E0CC6-24D5-744A-BA24-EEA24895EC76}"/>
              </a:ext>
            </a:extLst>
          </p:cNvPr>
          <p:cNvSpPr>
            <a:spLocks noGrp="1"/>
          </p:cNvSpPr>
          <p:nvPr>
            <p:ph type="sldNum" sz="quarter" idx="12"/>
          </p:nvPr>
        </p:nvSpPr>
        <p:spPr>
          <a:xfrm>
            <a:off x="7012898" y="6458865"/>
            <a:ext cx="2133600" cy="476250"/>
          </a:xfrm>
        </p:spPr>
        <p:txBody>
          <a:bodyPr/>
          <a:lstStyle/>
          <a:p>
            <a:fld id="{78A43CBD-4E66-4A6A-964F-BCBA6D9AB3B8}" type="slidenum">
              <a:rPr kumimoji="1" lang="ja-JP" altLang="en-US" smtClean="0"/>
              <a:t>10</a:t>
            </a:fld>
            <a:endParaRPr kumimoji="1" lang="ja-JP" altLang="en-US"/>
          </a:p>
        </p:txBody>
      </p:sp>
      <p:sp>
        <p:nvSpPr>
          <p:cNvPr id="3" name="テキスト ボックス 2">
            <a:extLst>
              <a:ext uri="{FF2B5EF4-FFF2-40B4-BE49-F238E27FC236}">
                <a16:creationId xmlns:a16="http://schemas.microsoft.com/office/drawing/2014/main" id="{5967CEBA-A031-E037-4C7B-A38AADECFEE6}"/>
              </a:ext>
            </a:extLst>
          </p:cNvPr>
          <p:cNvSpPr txBox="1"/>
          <p:nvPr/>
        </p:nvSpPr>
        <p:spPr>
          <a:xfrm>
            <a:off x="3246738" y="503286"/>
            <a:ext cx="3014030" cy="523220"/>
          </a:xfrm>
          <a:prstGeom prst="rect">
            <a:avLst/>
          </a:prstGeom>
          <a:noFill/>
        </p:spPr>
        <p:txBody>
          <a:bodyPr wrap="none" rtlCol="0">
            <a:spAutoFit/>
          </a:bodyPr>
          <a:lstStyle/>
          <a:p>
            <a:r>
              <a:rPr kumimoji="1" lang="en-US" altLang="ja-JP" sz="2800" dirty="0"/>
              <a:t>Ion source at ERIS</a:t>
            </a:r>
            <a:endParaRPr kumimoji="1" lang="ja-JP" altLang="en-US" sz="2800" dirty="0"/>
          </a:p>
        </p:txBody>
      </p:sp>
      <p:pic>
        <p:nvPicPr>
          <p:cNvPr id="4" name="図 3">
            <a:extLst>
              <a:ext uri="{FF2B5EF4-FFF2-40B4-BE49-F238E27FC236}">
                <a16:creationId xmlns:a16="http://schemas.microsoft.com/office/drawing/2014/main" id="{56986B2B-AFD8-E5D7-4A1A-D7CE35640115}"/>
              </a:ext>
            </a:extLst>
          </p:cNvPr>
          <p:cNvPicPr>
            <a:picLocks noChangeAspect="1"/>
          </p:cNvPicPr>
          <p:nvPr/>
        </p:nvPicPr>
        <p:blipFill>
          <a:blip r:embed="rId4"/>
          <a:stretch>
            <a:fillRect/>
          </a:stretch>
        </p:blipFill>
        <p:spPr>
          <a:xfrm>
            <a:off x="539311" y="4095628"/>
            <a:ext cx="5087058" cy="2523088"/>
          </a:xfrm>
          <a:prstGeom prst="rect">
            <a:avLst/>
          </a:prstGeom>
        </p:spPr>
      </p:pic>
      <p:pic>
        <p:nvPicPr>
          <p:cNvPr id="5" name="図 4">
            <a:extLst>
              <a:ext uri="{FF2B5EF4-FFF2-40B4-BE49-F238E27FC236}">
                <a16:creationId xmlns:a16="http://schemas.microsoft.com/office/drawing/2014/main" id="{1B2BAA35-0EBC-4940-E102-D0C7F30376AF}"/>
              </a:ext>
            </a:extLst>
          </p:cNvPr>
          <p:cNvPicPr>
            <a:picLocks noChangeAspect="1"/>
          </p:cNvPicPr>
          <p:nvPr/>
        </p:nvPicPr>
        <p:blipFill>
          <a:blip r:embed="rId5"/>
          <a:stretch>
            <a:fillRect/>
          </a:stretch>
        </p:blipFill>
        <p:spPr>
          <a:xfrm>
            <a:off x="541212" y="1384828"/>
            <a:ext cx="5109842" cy="2620892"/>
          </a:xfrm>
          <a:prstGeom prst="rect">
            <a:avLst/>
          </a:prstGeom>
        </p:spPr>
      </p:pic>
      <p:sp>
        <p:nvSpPr>
          <p:cNvPr id="6" name="テキスト ボックス 5">
            <a:extLst>
              <a:ext uri="{FF2B5EF4-FFF2-40B4-BE49-F238E27FC236}">
                <a16:creationId xmlns:a16="http://schemas.microsoft.com/office/drawing/2014/main" id="{B52DF7FE-CB35-13EB-08FB-E6C59E517C75}"/>
              </a:ext>
            </a:extLst>
          </p:cNvPr>
          <p:cNvSpPr txBox="1"/>
          <p:nvPr/>
        </p:nvSpPr>
        <p:spPr>
          <a:xfrm>
            <a:off x="62819" y="4217174"/>
            <a:ext cx="2207720" cy="400110"/>
          </a:xfrm>
          <a:prstGeom prst="rect">
            <a:avLst/>
          </a:prstGeom>
          <a:noFill/>
        </p:spPr>
        <p:txBody>
          <a:bodyPr wrap="none" rtlCol="0">
            <a:spAutoFit/>
          </a:bodyPr>
          <a:lstStyle/>
          <a:p>
            <a:r>
              <a:rPr kumimoji="1" lang="en-US" altLang="ja-JP" sz="2000" dirty="0"/>
              <a:t>Surface ionization</a:t>
            </a:r>
            <a:endParaRPr kumimoji="1" lang="ja-JP" altLang="en-US" sz="2000" dirty="0"/>
          </a:p>
        </p:txBody>
      </p:sp>
      <p:sp>
        <p:nvSpPr>
          <p:cNvPr id="7" name="テキスト ボックス 6">
            <a:extLst>
              <a:ext uri="{FF2B5EF4-FFF2-40B4-BE49-F238E27FC236}">
                <a16:creationId xmlns:a16="http://schemas.microsoft.com/office/drawing/2014/main" id="{A208F7E6-7AC9-39B1-7AAD-C4BC58CF9AC9}"/>
              </a:ext>
            </a:extLst>
          </p:cNvPr>
          <p:cNvSpPr txBox="1"/>
          <p:nvPr/>
        </p:nvSpPr>
        <p:spPr>
          <a:xfrm>
            <a:off x="21386" y="1384828"/>
            <a:ext cx="3572074" cy="1015663"/>
          </a:xfrm>
          <a:prstGeom prst="rect">
            <a:avLst/>
          </a:prstGeom>
          <a:noFill/>
        </p:spPr>
        <p:txBody>
          <a:bodyPr wrap="square" rtlCol="0">
            <a:spAutoFit/>
          </a:bodyPr>
          <a:lstStyle/>
          <a:p>
            <a:r>
              <a:rPr kumimoji="1" lang="en-US" altLang="ja-JP" sz="2000" dirty="0"/>
              <a:t>Forced electron beam induced arc discharge (FEBIAD)</a:t>
            </a:r>
          </a:p>
        </p:txBody>
      </p:sp>
      <p:grpSp>
        <p:nvGrpSpPr>
          <p:cNvPr id="30" name="グループ化 29">
            <a:extLst>
              <a:ext uri="{FF2B5EF4-FFF2-40B4-BE49-F238E27FC236}">
                <a16:creationId xmlns:a16="http://schemas.microsoft.com/office/drawing/2014/main" id="{CABA2846-7AD6-0397-BF90-C4E6F654E9DD}"/>
              </a:ext>
            </a:extLst>
          </p:cNvPr>
          <p:cNvGrpSpPr/>
          <p:nvPr/>
        </p:nvGrpSpPr>
        <p:grpSpPr>
          <a:xfrm>
            <a:off x="5744478" y="1199411"/>
            <a:ext cx="3214208" cy="5628384"/>
            <a:chOff x="5744478" y="1199411"/>
            <a:chExt cx="3214208" cy="5628384"/>
          </a:xfrm>
        </p:grpSpPr>
        <p:sp>
          <p:nvSpPr>
            <p:cNvPr id="8" name="テキスト ボックス 7">
              <a:extLst>
                <a:ext uri="{FF2B5EF4-FFF2-40B4-BE49-F238E27FC236}">
                  <a16:creationId xmlns:a16="http://schemas.microsoft.com/office/drawing/2014/main" id="{87BE7D26-BBBE-7955-50D6-56943F80CACE}"/>
                </a:ext>
              </a:extLst>
            </p:cNvPr>
            <p:cNvSpPr txBox="1"/>
            <p:nvPr/>
          </p:nvSpPr>
          <p:spPr>
            <a:xfrm>
              <a:off x="6859347" y="1199411"/>
              <a:ext cx="1359475" cy="369332"/>
            </a:xfrm>
            <a:prstGeom prst="rect">
              <a:avLst/>
            </a:prstGeom>
            <a:noFill/>
          </p:spPr>
          <p:txBody>
            <a:bodyPr wrap="none" rtlCol="0">
              <a:spAutoFit/>
            </a:bodyPr>
            <a:lstStyle/>
            <a:p>
              <a:r>
                <a:rPr kumimoji="1" lang="en-US" altLang="ja-JP" dirty="0"/>
                <a:t>grid system</a:t>
              </a:r>
              <a:endParaRPr kumimoji="1" lang="ja-JP" altLang="en-US" dirty="0"/>
            </a:p>
          </p:txBody>
        </p:sp>
        <p:sp>
          <p:nvSpPr>
            <p:cNvPr id="16" name="テキスト ボックス 15">
              <a:extLst>
                <a:ext uri="{FF2B5EF4-FFF2-40B4-BE49-F238E27FC236}">
                  <a16:creationId xmlns:a16="http://schemas.microsoft.com/office/drawing/2014/main" id="{FC5DC204-FEF8-2E4A-B0FD-482C3909299D}"/>
                </a:ext>
              </a:extLst>
            </p:cNvPr>
            <p:cNvSpPr txBox="1"/>
            <p:nvPr/>
          </p:nvSpPr>
          <p:spPr>
            <a:xfrm>
              <a:off x="6479293" y="1484186"/>
              <a:ext cx="2310746" cy="307777"/>
            </a:xfrm>
            <a:prstGeom prst="rect">
              <a:avLst/>
            </a:prstGeom>
            <a:noFill/>
          </p:spPr>
          <p:txBody>
            <a:bodyPr wrap="square" rtlCol="0">
              <a:spAutoFit/>
            </a:bodyPr>
            <a:lstStyle/>
            <a:p>
              <a:r>
                <a:rPr kumimoji="1" lang="en-US" altLang="ja-JP" sz="1400" dirty="0"/>
                <a:t>Conversion to pulse beam</a:t>
              </a:r>
              <a:endParaRPr kumimoji="1" lang="ja-JP" altLang="en-US" sz="1400" dirty="0"/>
            </a:p>
          </p:txBody>
        </p:sp>
        <p:grpSp>
          <p:nvGrpSpPr>
            <p:cNvPr id="26" name="グループ化 25">
              <a:extLst>
                <a:ext uri="{FF2B5EF4-FFF2-40B4-BE49-F238E27FC236}">
                  <a16:creationId xmlns:a16="http://schemas.microsoft.com/office/drawing/2014/main" id="{655A52B9-825A-F499-5647-6E4D6E378D5D}"/>
                </a:ext>
              </a:extLst>
            </p:cNvPr>
            <p:cNvGrpSpPr/>
            <p:nvPr/>
          </p:nvGrpSpPr>
          <p:grpSpPr>
            <a:xfrm>
              <a:off x="5744478" y="1738770"/>
              <a:ext cx="3156173" cy="2313889"/>
              <a:chOff x="5797696" y="1738770"/>
              <a:chExt cx="3156173" cy="2313889"/>
            </a:xfrm>
          </p:grpSpPr>
          <p:pic>
            <p:nvPicPr>
              <p:cNvPr id="18" name="Picture 3" descr="C:\Users\oonishi\Desktop\plot.png">
                <a:extLst>
                  <a:ext uri="{FF2B5EF4-FFF2-40B4-BE49-F238E27FC236}">
                    <a16:creationId xmlns:a16="http://schemas.microsoft.com/office/drawing/2014/main" id="{162A8B33-C961-9291-DA7E-8EB4975E323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37433" y="1892659"/>
                <a:ext cx="3016436" cy="2160000"/>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a:extLst>
                  <a:ext uri="{FF2B5EF4-FFF2-40B4-BE49-F238E27FC236}">
                    <a16:creationId xmlns:a16="http://schemas.microsoft.com/office/drawing/2014/main" id="{F9268EAA-57A3-BBA4-F8C1-45559B9A298D}"/>
                  </a:ext>
                </a:extLst>
              </p:cNvPr>
              <p:cNvSpPr txBox="1"/>
              <p:nvPr/>
            </p:nvSpPr>
            <p:spPr>
              <a:xfrm>
                <a:off x="5797696" y="1738770"/>
                <a:ext cx="681597" cy="307777"/>
              </a:xfrm>
              <a:prstGeom prst="rect">
                <a:avLst/>
              </a:prstGeom>
              <a:noFill/>
            </p:spPr>
            <p:txBody>
              <a:bodyPr wrap="none" rtlCol="0">
                <a:spAutoFit/>
              </a:bodyPr>
              <a:lstStyle/>
              <a:p>
                <a:r>
                  <a:rPr kumimoji="1" lang="en-US" altLang="ja-JP" sz="1400" baseline="30000" dirty="0"/>
                  <a:t>132</a:t>
                </a:r>
                <a:r>
                  <a:rPr kumimoji="1" lang="en-US" altLang="ja-JP" sz="1400" dirty="0"/>
                  <a:t>Xe) </a:t>
                </a:r>
                <a:endParaRPr kumimoji="1" lang="ja-JP" altLang="en-US" sz="1400" dirty="0"/>
              </a:p>
            </p:txBody>
          </p:sp>
          <p:sp>
            <p:nvSpPr>
              <p:cNvPr id="21" name="テキスト ボックス 20">
                <a:extLst>
                  <a:ext uri="{FF2B5EF4-FFF2-40B4-BE49-F238E27FC236}">
                    <a16:creationId xmlns:a16="http://schemas.microsoft.com/office/drawing/2014/main" id="{88921BE1-5A10-5BAC-5C82-B2F4DA0B8CC0}"/>
                  </a:ext>
                </a:extLst>
              </p:cNvPr>
              <p:cNvSpPr txBox="1"/>
              <p:nvPr/>
            </p:nvSpPr>
            <p:spPr>
              <a:xfrm>
                <a:off x="6319072" y="1794331"/>
                <a:ext cx="1540977" cy="276999"/>
              </a:xfrm>
              <a:prstGeom prst="rect">
                <a:avLst/>
              </a:prstGeom>
              <a:noFill/>
            </p:spPr>
            <p:txBody>
              <a:bodyPr wrap="square">
                <a:spAutoFit/>
              </a:bodyPr>
              <a:lstStyle/>
              <a:p>
                <a:r>
                  <a:rPr kumimoji="1" lang="en-US" altLang="ja-JP" sz="1200" dirty="0"/>
                  <a:t>1ms-stacking</a:t>
                </a:r>
                <a:endParaRPr lang="ja-JP" altLang="en-US" sz="1200" dirty="0"/>
              </a:p>
            </p:txBody>
          </p:sp>
        </p:grpSp>
        <p:grpSp>
          <p:nvGrpSpPr>
            <p:cNvPr id="25" name="グループ化 24">
              <a:extLst>
                <a:ext uri="{FF2B5EF4-FFF2-40B4-BE49-F238E27FC236}">
                  <a16:creationId xmlns:a16="http://schemas.microsoft.com/office/drawing/2014/main" id="{CACC6351-FE62-7A0A-F344-04A114EF93F4}"/>
                </a:ext>
              </a:extLst>
            </p:cNvPr>
            <p:cNvGrpSpPr/>
            <p:nvPr/>
          </p:nvGrpSpPr>
          <p:grpSpPr>
            <a:xfrm>
              <a:off x="5744805" y="4128807"/>
              <a:ext cx="3213881" cy="2312859"/>
              <a:chOff x="5744805" y="4448115"/>
              <a:chExt cx="3213881" cy="2312859"/>
            </a:xfrm>
          </p:grpSpPr>
          <p:pic>
            <p:nvPicPr>
              <p:cNvPr id="14" name="Picture 2" descr="C:\Users\oonishi\Desktop\surface.png">
                <a:extLst>
                  <a:ext uri="{FF2B5EF4-FFF2-40B4-BE49-F238E27FC236}">
                    <a16:creationId xmlns:a16="http://schemas.microsoft.com/office/drawing/2014/main" id="{B38CC5B8-8CCD-B490-82BA-D82302DBBF4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44800" y="4672974"/>
                <a:ext cx="3013886" cy="2088000"/>
              </a:xfrm>
              <a:prstGeom prst="rect">
                <a:avLst/>
              </a:prstGeom>
              <a:noFill/>
              <a:extLst>
                <a:ext uri="{909E8E84-426E-40DD-AFC4-6F175D3DCCD1}">
                  <a14:hiddenFill xmlns:a14="http://schemas.microsoft.com/office/drawing/2010/main">
                    <a:solidFill>
                      <a:srgbClr val="FFFFFF"/>
                    </a:solidFill>
                  </a14:hiddenFill>
                </a:ext>
              </a:extLst>
            </p:spPr>
          </p:pic>
          <p:sp>
            <p:nvSpPr>
              <p:cNvPr id="22" name="テキスト ボックス 21">
                <a:extLst>
                  <a:ext uri="{FF2B5EF4-FFF2-40B4-BE49-F238E27FC236}">
                    <a16:creationId xmlns:a16="http://schemas.microsoft.com/office/drawing/2014/main" id="{74E1F376-6B5F-CF49-8F6F-86CE33F974FE}"/>
                  </a:ext>
                </a:extLst>
              </p:cNvPr>
              <p:cNvSpPr txBox="1"/>
              <p:nvPr/>
            </p:nvSpPr>
            <p:spPr>
              <a:xfrm>
                <a:off x="5744805" y="4448115"/>
                <a:ext cx="668773" cy="307777"/>
              </a:xfrm>
              <a:prstGeom prst="rect">
                <a:avLst/>
              </a:prstGeom>
              <a:noFill/>
            </p:spPr>
            <p:txBody>
              <a:bodyPr wrap="none" rtlCol="0">
                <a:spAutoFit/>
              </a:bodyPr>
              <a:lstStyle/>
              <a:p>
                <a:r>
                  <a:rPr kumimoji="1" lang="en-US" altLang="ja-JP" sz="1400" baseline="30000" dirty="0"/>
                  <a:t>133</a:t>
                </a:r>
                <a:r>
                  <a:rPr kumimoji="1" lang="en-US" altLang="ja-JP" sz="1400" dirty="0"/>
                  <a:t>Cs) </a:t>
                </a:r>
                <a:endParaRPr kumimoji="1" lang="ja-JP" altLang="en-US" sz="1400" dirty="0"/>
              </a:p>
            </p:txBody>
          </p:sp>
          <p:sp>
            <p:nvSpPr>
              <p:cNvPr id="23" name="テキスト ボックス 22">
                <a:extLst>
                  <a:ext uri="{FF2B5EF4-FFF2-40B4-BE49-F238E27FC236}">
                    <a16:creationId xmlns:a16="http://schemas.microsoft.com/office/drawing/2014/main" id="{9E518903-764D-DEFC-6545-0FFD47D91635}"/>
                  </a:ext>
                </a:extLst>
              </p:cNvPr>
              <p:cNvSpPr txBox="1"/>
              <p:nvPr/>
            </p:nvSpPr>
            <p:spPr>
              <a:xfrm>
                <a:off x="6242409" y="4528459"/>
                <a:ext cx="1233877" cy="276999"/>
              </a:xfrm>
              <a:prstGeom prst="rect">
                <a:avLst/>
              </a:prstGeom>
              <a:noFill/>
            </p:spPr>
            <p:txBody>
              <a:bodyPr wrap="square">
                <a:spAutoFit/>
              </a:bodyPr>
              <a:lstStyle/>
              <a:p>
                <a:r>
                  <a:rPr kumimoji="1" lang="en-US" altLang="ja-JP" sz="1200" dirty="0"/>
                  <a:t>10ms-stacking</a:t>
                </a:r>
                <a:endParaRPr lang="ja-JP" altLang="en-US" sz="1200" dirty="0"/>
              </a:p>
            </p:txBody>
          </p:sp>
        </p:grpSp>
        <p:sp>
          <p:nvSpPr>
            <p:cNvPr id="24" name="テキスト ボックス 23">
              <a:extLst>
                <a:ext uri="{FF2B5EF4-FFF2-40B4-BE49-F238E27FC236}">
                  <a16:creationId xmlns:a16="http://schemas.microsoft.com/office/drawing/2014/main" id="{C5EF58C3-AD4B-511F-24BB-D974794ABEC3}"/>
                </a:ext>
              </a:extLst>
            </p:cNvPr>
            <p:cNvSpPr txBox="1"/>
            <p:nvPr/>
          </p:nvSpPr>
          <p:spPr>
            <a:xfrm>
              <a:off x="5768948" y="6566185"/>
              <a:ext cx="3131703" cy="261610"/>
            </a:xfrm>
            <a:prstGeom prst="rect">
              <a:avLst/>
            </a:prstGeom>
            <a:noFill/>
          </p:spPr>
          <p:txBody>
            <a:bodyPr wrap="square" rtlCol="0">
              <a:spAutoFit/>
            </a:bodyPr>
            <a:lstStyle/>
            <a:p>
              <a:r>
                <a:rPr kumimoji="1" lang="en-US" altLang="ja-JP" sz="1100" dirty="0"/>
                <a:t>Stacking ratio = Q(pulse)/Q(</a:t>
              </a:r>
              <a:r>
                <a:rPr kumimoji="1" lang="en-US" altLang="ja-JP" sz="1100" dirty="0" err="1"/>
                <a:t>DC×Stacking</a:t>
              </a:r>
              <a:r>
                <a:rPr kumimoji="1" lang="en-US" altLang="ja-JP" sz="1100" dirty="0"/>
                <a:t> time)</a:t>
              </a:r>
              <a:endParaRPr kumimoji="1" lang="ja-JP" altLang="en-US" sz="1100" dirty="0"/>
            </a:p>
          </p:txBody>
        </p:sp>
        <p:sp>
          <p:nvSpPr>
            <p:cNvPr id="28" name="テキスト ボックス 27">
              <a:extLst>
                <a:ext uri="{FF2B5EF4-FFF2-40B4-BE49-F238E27FC236}">
                  <a16:creationId xmlns:a16="http://schemas.microsoft.com/office/drawing/2014/main" id="{626C3E30-D1A7-E676-3CF9-025DAC72346B}"/>
                </a:ext>
              </a:extLst>
            </p:cNvPr>
            <p:cNvSpPr txBox="1"/>
            <p:nvPr/>
          </p:nvSpPr>
          <p:spPr>
            <a:xfrm>
              <a:off x="6260768" y="3181171"/>
              <a:ext cx="451626" cy="276999"/>
            </a:xfrm>
            <a:prstGeom prst="rect">
              <a:avLst/>
            </a:prstGeom>
            <a:noFill/>
          </p:spPr>
          <p:txBody>
            <a:bodyPr wrap="square">
              <a:spAutoFit/>
            </a:bodyPr>
            <a:lstStyle/>
            <a:p>
              <a:r>
                <a:rPr kumimoji="1" lang="en-US" altLang="ja-JP" sz="1200" dirty="0"/>
                <a:t>DC</a:t>
              </a:r>
              <a:endParaRPr lang="ja-JP" altLang="en-US" sz="1200" dirty="0"/>
            </a:p>
          </p:txBody>
        </p:sp>
        <p:sp>
          <p:nvSpPr>
            <p:cNvPr id="29" name="テキスト ボックス 28">
              <a:extLst>
                <a:ext uri="{FF2B5EF4-FFF2-40B4-BE49-F238E27FC236}">
                  <a16:creationId xmlns:a16="http://schemas.microsoft.com/office/drawing/2014/main" id="{7C585DD2-D176-1DA8-F053-086D3A93B7D5}"/>
                </a:ext>
              </a:extLst>
            </p:cNvPr>
            <p:cNvSpPr txBox="1"/>
            <p:nvPr/>
          </p:nvSpPr>
          <p:spPr>
            <a:xfrm>
              <a:off x="6242409" y="5808220"/>
              <a:ext cx="451626" cy="276999"/>
            </a:xfrm>
            <a:prstGeom prst="rect">
              <a:avLst/>
            </a:prstGeom>
            <a:noFill/>
          </p:spPr>
          <p:txBody>
            <a:bodyPr wrap="square">
              <a:spAutoFit/>
            </a:bodyPr>
            <a:lstStyle/>
            <a:p>
              <a:r>
                <a:rPr kumimoji="1" lang="en-US" altLang="ja-JP" sz="1200" dirty="0"/>
                <a:t>DC</a:t>
              </a:r>
              <a:endParaRPr lang="ja-JP" altLang="en-US" sz="1200" dirty="0"/>
            </a:p>
          </p:txBody>
        </p:sp>
      </p:grpSp>
    </p:spTree>
    <p:custDataLst>
      <p:tags r:id="rId1"/>
    </p:custDataLst>
    <p:extLst>
      <p:ext uri="{BB962C8B-B14F-4D97-AF65-F5344CB8AC3E}">
        <p14:creationId xmlns:p14="http://schemas.microsoft.com/office/powerpoint/2010/main" val="1526032452"/>
      </p:ext>
    </p:extLst>
  </p:cSld>
  <p:clrMapOvr>
    <a:masterClrMapping/>
  </p:clrMapOvr>
  <mc:AlternateContent xmlns:mc="http://schemas.openxmlformats.org/markup-compatibility/2006" xmlns:p14="http://schemas.microsoft.com/office/powerpoint/2010/main">
    <mc:Choice Requires="p14">
      <p:transition spd="slow" p14:dur="2000" advTm="85955"/>
    </mc:Choice>
    <mc:Fallback xmlns="">
      <p:transition spd="slow" advTm="859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 fill="hold"/>
                                        <p:tgtEl>
                                          <p:spTgt spid="30"/>
                                        </p:tgtEl>
                                        <p:attrNameLst>
                                          <p:attrName>ppt_x</p:attrName>
                                        </p:attrNameLst>
                                      </p:cBhvr>
                                      <p:tavLst>
                                        <p:tav tm="0">
                                          <p:val>
                                            <p:strVal val="1+#ppt_w/2"/>
                                          </p:val>
                                        </p:tav>
                                        <p:tav tm="100000">
                                          <p:val>
                                            <p:strVal val="#ppt_x"/>
                                          </p:val>
                                        </p:tav>
                                      </p:tavLst>
                                    </p:anim>
                                    <p:anim calcmode="lin" valueType="num">
                                      <p:cBhvr additive="base">
                                        <p:cTn id="8" dur="1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a:extLst>
              <a:ext uri="{FF2B5EF4-FFF2-40B4-BE49-F238E27FC236}">
                <a16:creationId xmlns:a16="http://schemas.microsoft.com/office/drawing/2014/main" id="{90D0B267-04FB-74D1-FE83-2409BB7B9931}"/>
              </a:ext>
            </a:extLst>
          </p:cNvPr>
          <p:cNvPicPr>
            <a:picLocks noGrp="1" noRot="1" noChangeAspect="1" noMove="1" noResize="1" noEditPoints="1" noAdjustHandles="1" noChangeArrowheads="1" noChangeShapeType="1" noCrop="1"/>
          </p:cNvPicPr>
          <p:nvPr/>
        </p:nvPicPr>
        <p:blipFill>
          <a:blip r:embed="rId4"/>
          <a:stretch>
            <a:fillRect/>
          </a:stretch>
        </p:blipFill>
        <p:spPr>
          <a:xfrm>
            <a:off x="1531445" y="1196480"/>
            <a:ext cx="5991478" cy="4561692"/>
          </a:xfrm>
          <a:prstGeom prst="rect">
            <a:avLst/>
          </a:prstGeom>
        </p:spPr>
      </p:pic>
      <p:sp>
        <p:nvSpPr>
          <p:cNvPr id="30" name="テキスト ボックス 29">
            <a:extLst>
              <a:ext uri="{FF2B5EF4-FFF2-40B4-BE49-F238E27FC236}">
                <a16:creationId xmlns:a16="http://schemas.microsoft.com/office/drawing/2014/main" id="{14110DE4-A538-150C-C742-BFFE16557CFD}"/>
              </a:ext>
            </a:extLst>
          </p:cNvPr>
          <p:cNvSpPr txBox="1"/>
          <p:nvPr/>
        </p:nvSpPr>
        <p:spPr>
          <a:xfrm>
            <a:off x="1011281" y="4190085"/>
            <a:ext cx="970137" cy="369332"/>
          </a:xfrm>
          <a:prstGeom prst="rect">
            <a:avLst/>
          </a:prstGeom>
          <a:noFill/>
        </p:spPr>
        <p:txBody>
          <a:bodyPr wrap="none" rtlCol="0">
            <a:spAutoFit/>
          </a:bodyPr>
          <a:lstStyle/>
          <a:p>
            <a:r>
              <a:rPr kumimoji="1" lang="en-US" altLang="ja-JP" dirty="0"/>
              <a:t>e-beam</a:t>
            </a:r>
            <a:endParaRPr kumimoji="1" lang="ja-JP" altLang="en-US" dirty="0"/>
          </a:p>
        </p:txBody>
      </p:sp>
      <p:sp>
        <p:nvSpPr>
          <p:cNvPr id="2" name="スライド番号プレースホルダー 1">
            <a:extLst>
              <a:ext uri="{FF2B5EF4-FFF2-40B4-BE49-F238E27FC236}">
                <a16:creationId xmlns:a16="http://schemas.microsoft.com/office/drawing/2014/main" id="{3119B7B3-48D3-8B3F-0C5C-9C617F2E5B92}"/>
              </a:ext>
            </a:extLst>
          </p:cNvPr>
          <p:cNvSpPr>
            <a:spLocks noGrp="1"/>
          </p:cNvSpPr>
          <p:nvPr>
            <p:ph type="sldNum" sz="quarter" idx="12"/>
          </p:nvPr>
        </p:nvSpPr>
        <p:spPr/>
        <p:txBody>
          <a:bodyPr/>
          <a:lstStyle/>
          <a:p>
            <a:fld id="{78A43CBD-4E66-4A6A-964F-BCBA6D9AB3B8}" type="slidenum">
              <a:rPr kumimoji="1" lang="ja-JP" altLang="en-US" smtClean="0"/>
              <a:t>11</a:t>
            </a:fld>
            <a:endParaRPr kumimoji="1" lang="ja-JP" altLang="en-US"/>
          </a:p>
        </p:txBody>
      </p:sp>
      <p:sp>
        <p:nvSpPr>
          <p:cNvPr id="3" name="テキスト ボックス 2">
            <a:extLst>
              <a:ext uri="{FF2B5EF4-FFF2-40B4-BE49-F238E27FC236}">
                <a16:creationId xmlns:a16="http://schemas.microsoft.com/office/drawing/2014/main" id="{B769BBBB-E399-ACC9-5B64-4E5603263F1E}"/>
              </a:ext>
            </a:extLst>
          </p:cNvPr>
          <p:cNvSpPr txBox="1"/>
          <p:nvPr/>
        </p:nvSpPr>
        <p:spPr>
          <a:xfrm>
            <a:off x="3706218" y="498761"/>
            <a:ext cx="2345450" cy="523220"/>
          </a:xfrm>
          <a:prstGeom prst="rect">
            <a:avLst/>
          </a:prstGeom>
          <a:noFill/>
        </p:spPr>
        <p:txBody>
          <a:bodyPr wrap="none" rtlCol="0">
            <a:spAutoFit/>
          </a:bodyPr>
          <a:lstStyle/>
          <a:p>
            <a:r>
              <a:rPr lang="en-US" altLang="ja-JP" sz="2800" dirty="0"/>
              <a:t>Transport line</a:t>
            </a:r>
            <a:endParaRPr kumimoji="1" lang="ja-JP" altLang="en-US" sz="2800" dirty="0"/>
          </a:p>
        </p:txBody>
      </p:sp>
      <p:pic>
        <p:nvPicPr>
          <p:cNvPr id="4" name="Picture 2" descr="C:\Users\oonishi\Desktop\P1020932.png">
            <a:extLst>
              <a:ext uri="{FF2B5EF4-FFF2-40B4-BE49-F238E27FC236}">
                <a16:creationId xmlns:a16="http://schemas.microsoft.com/office/drawing/2014/main" id="{246F9060-3DD8-A8B2-0710-E07270AB83D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37199" y="3861876"/>
            <a:ext cx="1349734" cy="1799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87D4DC12-8BDC-5CBE-E290-F682F914F2FE}"/>
              </a:ext>
            </a:extLst>
          </p:cNvPr>
          <p:cNvSpPr txBox="1"/>
          <p:nvPr/>
        </p:nvSpPr>
        <p:spPr>
          <a:xfrm>
            <a:off x="7023412" y="5693729"/>
            <a:ext cx="1303370" cy="369332"/>
          </a:xfrm>
          <a:prstGeom prst="rect">
            <a:avLst/>
          </a:prstGeom>
          <a:noFill/>
        </p:spPr>
        <p:txBody>
          <a:bodyPr wrap="none" rtlCol="0">
            <a:spAutoFit/>
          </a:bodyPr>
          <a:lstStyle/>
          <a:p>
            <a:r>
              <a:rPr kumimoji="1" lang="en-US" altLang="ja-JP" dirty="0"/>
              <a:t>PID system</a:t>
            </a:r>
            <a:endParaRPr kumimoji="1" lang="ja-JP" altLang="en-US" dirty="0"/>
          </a:p>
        </p:txBody>
      </p:sp>
      <p:pic>
        <p:nvPicPr>
          <p:cNvPr id="7" name="Picture 2" descr="C:\Users\oonishi\Desktop\P1020938.png">
            <a:extLst>
              <a:ext uri="{FF2B5EF4-FFF2-40B4-BE49-F238E27FC236}">
                <a16:creationId xmlns:a16="http://schemas.microsoft.com/office/drawing/2014/main" id="{341EC0FC-2676-3995-6FE5-7FB3B14BE98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459" y="1434105"/>
            <a:ext cx="2266716" cy="170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テキスト ボックス 17">
            <a:extLst>
              <a:ext uri="{FF2B5EF4-FFF2-40B4-BE49-F238E27FC236}">
                <a16:creationId xmlns:a16="http://schemas.microsoft.com/office/drawing/2014/main" id="{1C732751-A906-FABA-3390-6611093BDCA0}"/>
              </a:ext>
            </a:extLst>
          </p:cNvPr>
          <p:cNvSpPr txBox="1">
            <a:spLocks noChangeArrowheads="1"/>
          </p:cNvSpPr>
          <p:nvPr/>
        </p:nvSpPr>
        <p:spPr bwMode="auto">
          <a:xfrm>
            <a:off x="4990442" y="1191600"/>
            <a:ext cx="4140200" cy="646331"/>
          </a:xfrm>
          <a:prstGeom prst="rect">
            <a:avLst/>
          </a:prstGeom>
          <a:solidFill>
            <a:srgbClr val="FFFFFF"/>
          </a:solidFill>
          <a:ln w="19050">
            <a:noFill/>
            <a:miter lim="800000"/>
            <a:headEnd/>
            <a:tailEnd/>
          </a:ln>
        </p:spPr>
        <p:txBody>
          <a:bodyPr wrap="squar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ctr"/>
            <a:r>
              <a:rPr lang="en-US" altLang="ja-JP" dirty="0"/>
              <a:t>Beam Diagnostic System (BDS)</a:t>
            </a:r>
          </a:p>
          <a:p>
            <a:pPr algn="ctr"/>
            <a:r>
              <a:rPr lang="en-US" altLang="ja-JP" dirty="0"/>
              <a:t>FC+ </a:t>
            </a:r>
            <a:r>
              <a:rPr lang="en-US" altLang="ja-JP" dirty="0" err="1"/>
              <a:t>CsI</a:t>
            </a:r>
            <a:r>
              <a:rPr lang="en-US" altLang="ja-JP" dirty="0"/>
              <a:t> with CCD</a:t>
            </a:r>
            <a:endParaRPr lang="ja-JP" altLang="en-US" dirty="0"/>
          </a:p>
        </p:txBody>
      </p:sp>
      <p:grpSp>
        <p:nvGrpSpPr>
          <p:cNvPr id="8" name="グループ化 7">
            <a:extLst>
              <a:ext uri="{FF2B5EF4-FFF2-40B4-BE49-F238E27FC236}">
                <a16:creationId xmlns:a16="http://schemas.microsoft.com/office/drawing/2014/main" id="{945BB765-9833-2F9E-B441-9E5BBAD3ADC9}"/>
              </a:ext>
            </a:extLst>
          </p:cNvPr>
          <p:cNvGrpSpPr/>
          <p:nvPr/>
        </p:nvGrpSpPr>
        <p:grpSpPr>
          <a:xfrm>
            <a:off x="7477783" y="1790802"/>
            <a:ext cx="1506538" cy="1865459"/>
            <a:chOff x="7138975" y="1407966"/>
            <a:chExt cx="1506538" cy="1865459"/>
          </a:xfrm>
        </p:grpSpPr>
        <p:pic>
          <p:nvPicPr>
            <p:cNvPr id="17" name="Picture 3">
              <a:extLst>
                <a:ext uri="{FF2B5EF4-FFF2-40B4-BE49-F238E27FC236}">
                  <a16:creationId xmlns:a16="http://schemas.microsoft.com/office/drawing/2014/main" id="{7B893D4F-BD64-8F45-1E20-5A1D3EFC0A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9881" t="25471" r="23920" b="15662"/>
            <a:stretch>
              <a:fillRect/>
            </a:stretch>
          </p:blipFill>
          <p:spPr bwMode="auto">
            <a:xfrm>
              <a:off x="7138975" y="1407966"/>
              <a:ext cx="1506538"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テキスト ボックス 14">
              <a:extLst>
                <a:ext uri="{FF2B5EF4-FFF2-40B4-BE49-F238E27FC236}">
                  <a16:creationId xmlns:a16="http://schemas.microsoft.com/office/drawing/2014/main" id="{EE6AF7BF-3513-2489-7327-572C6EB76303}"/>
                </a:ext>
              </a:extLst>
            </p:cNvPr>
            <p:cNvSpPr txBox="1">
              <a:spLocks noChangeArrowheads="1"/>
            </p:cNvSpPr>
            <p:nvPr/>
          </p:nvSpPr>
          <p:spPr bwMode="auto">
            <a:xfrm>
              <a:off x="7477583" y="2905125"/>
              <a:ext cx="835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r>
                <a:rPr lang="en-US" altLang="ja-JP" baseline="30000" dirty="0"/>
                <a:t>129</a:t>
              </a:r>
              <a:r>
                <a:rPr lang="en-US" altLang="ja-JP" dirty="0"/>
                <a:t>Xe</a:t>
              </a:r>
              <a:r>
                <a:rPr lang="en-US" altLang="ja-JP" baseline="30000" dirty="0"/>
                <a:t>+</a:t>
              </a:r>
              <a:r>
                <a:rPr lang="en-US" altLang="ja-JP" dirty="0"/>
                <a:t>  </a:t>
              </a:r>
              <a:endParaRPr lang="ja-JP" altLang="en-US" dirty="0"/>
            </a:p>
          </p:txBody>
        </p:sp>
        <p:cxnSp>
          <p:nvCxnSpPr>
            <p:cNvPr id="24" name="直線コネクタ 23">
              <a:extLst>
                <a:ext uri="{FF2B5EF4-FFF2-40B4-BE49-F238E27FC236}">
                  <a16:creationId xmlns:a16="http://schemas.microsoft.com/office/drawing/2014/main" id="{0EF9C3B6-7BA7-4292-F3B4-A44BA8A1CFE0}"/>
                </a:ext>
              </a:extLst>
            </p:cNvPr>
            <p:cNvCxnSpPr/>
            <p:nvPr/>
          </p:nvCxnSpPr>
          <p:spPr>
            <a:xfrm>
              <a:off x="7847234" y="2013883"/>
              <a:ext cx="0" cy="941102"/>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2EDF8243-98DD-D476-AE11-F477B1F1EFAF}"/>
                </a:ext>
              </a:extLst>
            </p:cNvPr>
            <p:cNvCxnSpPr/>
            <p:nvPr/>
          </p:nvCxnSpPr>
          <p:spPr>
            <a:xfrm>
              <a:off x="7937383" y="2021530"/>
              <a:ext cx="0" cy="941102"/>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CDA2126E-99A8-C649-A738-78361B9C3362}"/>
                </a:ext>
              </a:extLst>
            </p:cNvPr>
            <p:cNvSpPr txBox="1"/>
            <p:nvPr/>
          </p:nvSpPr>
          <p:spPr>
            <a:xfrm>
              <a:off x="7908852" y="2555199"/>
              <a:ext cx="582211" cy="307777"/>
            </a:xfrm>
            <a:prstGeom prst="rect">
              <a:avLst/>
            </a:prstGeom>
            <a:noFill/>
          </p:spPr>
          <p:txBody>
            <a:bodyPr wrap="none" rtlCol="0">
              <a:spAutoFit/>
            </a:bodyPr>
            <a:lstStyle/>
            <a:p>
              <a:r>
                <a:rPr kumimoji="1" lang="en-US" altLang="ja-JP" sz="1400" dirty="0">
                  <a:solidFill>
                    <a:srgbClr val="FFC000"/>
                  </a:solidFill>
                </a:rPr>
                <a:t>1mm</a:t>
              </a:r>
              <a:endParaRPr kumimoji="1" lang="ja-JP" altLang="en-US" dirty="0">
                <a:solidFill>
                  <a:srgbClr val="FFC000"/>
                </a:solidFill>
              </a:endParaRPr>
            </a:p>
          </p:txBody>
        </p:sp>
      </p:grpSp>
      <p:sp>
        <p:nvSpPr>
          <p:cNvPr id="6" name="テキスト ボックス 5">
            <a:extLst>
              <a:ext uri="{FF2B5EF4-FFF2-40B4-BE49-F238E27FC236}">
                <a16:creationId xmlns:a16="http://schemas.microsoft.com/office/drawing/2014/main" id="{75B872FC-96AD-954E-079D-C5DC78E292EE}"/>
              </a:ext>
            </a:extLst>
          </p:cNvPr>
          <p:cNvSpPr txBox="1"/>
          <p:nvPr/>
        </p:nvSpPr>
        <p:spPr>
          <a:xfrm>
            <a:off x="7239499" y="5965811"/>
            <a:ext cx="2016321" cy="584775"/>
          </a:xfrm>
          <a:prstGeom prst="rect">
            <a:avLst/>
          </a:prstGeom>
          <a:noFill/>
        </p:spPr>
        <p:txBody>
          <a:bodyPr wrap="none" rtlCol="0">
            <a:spAutoFit/>
          </a:bodyPr>
          <a:lstStyle/>
          <a:p>
            <a:r>
              <a:rPr kumimoji="1" lang="en-US" altLang="ja-JP" sz="1600" dirty="0"/>
              <a:t>Rotating target disk </a:t>
            </a:r>
          </a:p>
          <a:p>
            <a:r>
              <a:rPr kumimoji="1" lang="en-US" altLang="ja-JP" sz="1600" dirty="0"/>
              <a:t>Ge detector</a:t>
            </a:r>
            <a:endParaRPr kumimoji="1" lang="ja-JP" altLang="en-US" sz="1600" dirty="0"/>
          </a:p>
        </p:txBody>
      </p:sp>
      <p:cxnSp>
        <p:nvCxnSpPr>
          <p:cNvPr id="12" name="直線矢印コネクタ 11">
            <a:extLst>
              <a:ext uri="{FF2B5EF4-FFF2-40B4-BE49-F238E27FC236}">
                <a16:creationId xmlns:a16="http://schemas.microsoft.com/office/drawing/2014/main" id="{1B2D040B-ECEA-45A4-A3F5-E763338C612B}"/>
              </a:ext>
            </a:extLst>
          </p:cNvPr>
          <p:cNvCxnSpPr>
            <a:cxnSpLocks/>
          </p:cNvCxnSpPr>
          <p:nvPr/>
        </p:nvCxnSpPr>
        <p:spPr>
          <a:xfrm flipH="1" flipV="1">
            <a:off x="7308101" y="5239320"/>
            <a:ext cx="249917" cy="4222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1ABF666B-6CAA-7F6C-2F4B-FA5FE78A73E9}"/>
              </a:ext>
            </a:extLst>
          </p:cNvPr>
          <p:cNvSpPr txBox="1"/>
          <p:nvPr/>
        </p:nvSpPr>
        <p:spPr>
          <a:xfrm>
            <a:off x="5448767" y="2455340"/>
            <a:ext cx="1343060" cy="307777"/>
          </a:xfrm>
          <a:prstGeom prst="rect">
            <a:avLst/>
          </a:prstGeom>
          <a:noFill/>
        </p:spPr>
        <p:txBody>
          <a:bodyPr wrap="none" rtlCol="0">
            <a:spAutoFit/>
          </a:bodyPr>
          <a:lstStyle/>
          <a:p>
            <a:r>
              <a:rPr kumimoji="1" lang="en-US" altLang="ja-JP" sz="1400" dirty="0"/>
              <a:t>Concreate wall</a:t>
            </a:r>
            <a:endParaRPr kumimoji="1" lang="ja-JP" altLang="en-US" sz="1400" dirty="0"/>
          </a:p>
        </p:txBody>
      </p:sp>
      <p:sp>
        <p:nvSpPr>
          <p:cNvPr id="23" name="テキスト ボックス 22">
            <a:extLst>
              <a:ext uri="{FF2B5EF4-FFF2-40B4-BE49-F238E27FC236}">
                <a16:creationId xmlns:a16="http://schemas.microsoft.com/office/drawing/2014/main" id="{1A474B88-90AB-7609-A4D3-3A7D9C49A43B}"/>
              </a:ext>
            </a:extLst>
          </p:cNvPr>
          <p:cNvSpPr txBox="1"/>
          <p:nvPr/>
        </p:nvSpPr>
        <p:spPr>
          <a:xfrm>
            <a:off x="3716326" y="4066974"/>
            <a:ext cx="869149" cy="307777"/>
          </a:xfrm>
          <a:prstGeom prst="rect">
            <a:avLst/>
          </a:prstGeom>
          <a:noFill/>
        </p:spPr>
        <p:txBody>
          <a:bodyPr wrap="none" rtlCol="0">
            <a:spAutoFit/>
          </a:bodyPr>
          <a:lstStyle/>
          <a:p>
            <a:r>
              <a:rPr kumimoji="1" lang="en-US" altLang="ja-JP" sz="1400" dirty="0"/>
              <a:t>Pb block</a:t>
            </a:r>
            <a:endParaRPr kumimoji="1" lang="ja-JP" altLang="en-US" sz="1400" dirty="0"/>
          </a:p>
        </p:txBody>
      </p:sp>
      <p:sp>
        <p:nvSpPr>
          <p:cNvPr id="27" name="テキスト ボックス 26">
            <a:extLst>
              <a:ext uri="{FF2B5EF4-FFF2-40B4-BE49-F238E27FC236}">
                <a16:creationId xmlns:a16="http://schemas.microsoft.com/office/drawing/2014/main" id="{F17E47EE-F75E-534E-8249-637C1C8500EE}"/>
              </a:ext>
            </a:extLst>
          </p:cNvPr>
          <p:cNvSpPr txBox="1"/>
          <p:nvPr/>
        </p:nvSpPr>
        <p:spPr>
          <a:xfrm>
            <a:off x="2547861" y="1088872"/>
            <a:ext cx="1463286" cy="307777"/>
          </a:xfrm>
          <a:prstGeom prst="rect">
            <a:avLst/>
          </a:prstGeom>
          <a:noFill/>
        </p:spPr>
        <p:txBody>
          <a:bodyPr wrap="none" rtlCol="0">
            <a:spAutoFit/>
          </a:bodyPr>
          <a:lstStyle/>
          <a:p>
            <a:r>
              <a:rPr kumimoji="1" lang="en-US" altLang="ja-JP" sz="1400" dirty="0"/>
              <a:t>Concreate block</a:t>
            </a:r>
            <a:endParaRPr kumimoji="1" lang="ja-JP" altLang="en-US" sz="1400" dirty="0"/>
          </a:p>
        </p:txBody>
      </p:sp>
      <p:sp>
        <p:nvSpPr>
          <p:cNvPr id="34" name="テキスト ボックス 33">
            <a:extLst>
              <a:ext uri="{FF2B5EF4-FFF2-40B4-BE49-F238E27FC236}">
                <a16:creationId xmlns:a16="http://schemas.microsoft.com/office/drawing/2014/main" id="{B1F25144-2890-1185-6370-8642CF8CA6F8}"/>
              </a:ext>
            </a:extLst>
          </p:cNvPr>
          <p:cNvSpPr txBox="1"/>
          <p:nvPr/>
        </p:nvSpPr>
        <p:spPr>
          <a:xfrm>
            <a:off x="4878943" y="4335672"/>
            <a:ext cx="905184" cy="461665"/>
          </a:xfrm>
          <a:prstGeom prst="rect">
            <a:avLst/>
          </a:prstGeom>
          <a:solidFill>
            <a:schemeClr val="bg1"/>
          </a:solidFill>
        </p:spPr>
        <p:txBody>
          <a:bodyPr wrap="none" rtlCol="0">
            <a:spAutoFit/>
          </a:bodyPr>
          <a:lstStyle/>
          <a:p>
            <a:r>
              <a:rPr kumimoji="1" lang="en-US" altLang="ja-JP" sz="2400" dirty="0"/>
              <a:t>FRAC</a:t>
            </a:r>
            <a:endParaRPr kumimoji="1" lang="ja-JP" altLang="en-US" sz="2400" dirty="0"/>
          </a:p>
        </p:txBody>
      </p:sp>
      <p:sp>
        <p:nvSpPr>
          <p:cNvPr id="35" name="テキスト ボックス 34">
            <a:extLst>
              <a:ext uri="{FF2B5EF4-FFF2-40B4-BE49-F238E27FC236}">
                <a16:creationId xmlns:a16="http://schemas.microsoft.com/office/drawing/2014/main" id="{F6FD4BED-66FD-42B4-85E3-C3D94BF82F9B}"/>
              </a:ext>
            </a:extLst>
          </p:cNvPr>
          <p:cNvSpPr txBox="1"/>
          <p:nvPr/>
        </p:nvSpPr>
        <p:spPr>
          <a:xfrm>
            <a:off x="4187149" y="2072559"/>
            <a:ext cx="1717019" cy="307777"/>
          </a:xfrm>
          <a:prstGeom prst="rect">
            <a:avLst/>
          </a:prstGeom>
          <a:noFill/>
        </p:spPr>
        <p:txBody>
          <a:bodyPr wrap="square" rtlCol="0">
            <a:spAutoFit/>
          </a:bodyPr>
          <a:lstStyle/>
          <a:p>
            <a:r>
              <a:rPr kumimoji="1" lang="en-US" altLang="ja-JP" sz="1400" dirty="0"/>
              <a:t>Analyzing magnet</a:t>
            </a:r>
            <a:endParaRPr kumimoji="1" lang="ja-JP" altLang="en-US" sz="1400" dirty="0"/>
          </a:p>
        </p:txBody>
      </p:sp>
      <p:sp>
        <p:nvSpPr>
          <p:cNvPr id="49" name="テキスト ボックス 48">
            <a:extLst>
              <a:ext uri="{FF2B5EF4-FFF2-40B4-BE49-F238E27FC236}">
                <a16:creationId xmlns:a16="http://schemas.microsoft.com/office/drawing/2014/main" id="{FD17903D-26EE-A00A-CFE3-A9F6DE86DF36}"/>
              </a:ext>
            </a:extLst>
          </p:cNvPr>
          <p:cNvSpPr txBox="1"/>
          <p:nvPr/>
        </p:nvSpPr>
        <p:spPr>
          <a:xfrm>
            <a:off x="3689861" y="3046422"/>
            <a:ext cx="461986" cy="276999"/>
          </a:xfrm>
          <a:prstGeom prst="rect">
            <a:avLst/>
          </a:prstGeom>
          <a:noFill/>
        </p:spPr>
        <p:txBody>
          <a:bodyPr wrap="none" rtlCol="0">
            <a:spAutoFit/>
          </a:bodyPr>
          <a:lstStyle/>
          <a:p>
            <a:r>
              <a:rPr kumimoji="1" lang="en-US" altLang="ja-JP" sz="1200" dirty="0"/>
              <a:t>BDS</a:t>
            </a:r>
            <a:endParaRPr kumimoji="1" lang="ja-JP" altLang="en-US" sz="1200" dirty="0"/>
          </a:p>
        </p:txBody>
      </p:sp>
      <p:sp>
        <p:nvSpPr>
          <p:cNvPr id="51" name="テキスト ボックス 50">
            <a:extLst>
              <a:ext uri="{FF2B5EF4-FFF2-40B4-BE49-F238E27FC236}">
                <a16:creationId xmlns:a16="http://schemas.microsoft.com/office/drawing/2014/main" id="{C3BDD171-2692-8510-FA06-C30FA34D438D}"/>
              </a:ext>
            </a:extLst>
          </p:cNvPr>
          <p:cNvSpPr txBox="1"/>
          <p:nvPr/>
        </p:nvSpPr>
        <p:spPr>
          <a:xfrm>
            <a:off x="4781918" y="2857142"/>
            <a:ext cx="461986" cy="276999"/>
          </a:xfrm>
          <a:prstGeom prst="rect">
            <a:avLst/>
          </a:prstGeom>
          <a:noFill/>
        </p:spPr>
        <p:txBody>
          <a:bodyPr wrap="none" rtlCol="0">
            <a:spAutoFit/>
          </a:bodyPr>
          <a:lstStyle/>
          <a:p>
            <a:r>
              <a:rPr kumimoji="1" lang="en-US" altLang="ja-JP" sz="1200" dirty="0"/>
              <a:t>BDS</a:t>
            </a:r>
            <a:endParaRPr kumimoji="1" lang="ja-JP" altLang="en-US" sz="1200" dirty="0"/>
          </a:p>
        </p:txBody>
      </p:sp>
      <p:sp>
        <p:nvSpPr>
          <p:cNvPr id="52" name="テキスト ボックス 51">
            <a:extLst>
              <a:ext uri="{FF2B5EF4-FFF2-40B4-BE49-F238E27FC236}">
                <a16:creationId xmlns:a16="http://schemas.microsoft.com/office/drawing/2014/main" id="{7F325C4B-5FBE-9581-D29A-F3A1BA428005}"/>
              </a:ext>
            </a:extLst>
          </p:cNvPr>
          <p:cNvSpPr txBox="1"/>
          <p:nvPr/>
        </p:nvSpPr>
        <p:spPr>
          <a:xfrm>
            <a:off x="5598750" y="3799405"/>
            <a:ext cx="461986" cy="276999"/>
          </a:xfrm>
          <a:prstGeom prst="rect">
            <a:avLst/>
          </a:prstGeom>
          <a:noFill/>
        </p:spPr>
        <p:txBody>
          <a:bodyPr wrap="none" rtlCol="0">
            <a:spAutoFit/>
          </a:bodyPr>
          <a:lstStyle/>
          <a:p>
            <a:r>
              <a:rPr kumimoji="1" lang="en-US" altLang="ja-JP" sz="1200" dirty="0"/>
              <a:t>BDS</a:t>
            </a:r>
            <a:endParaRPr kumimoji="1" lang="ja-JP" altLang="en-US" sz="1200" dirty="0"/>
          </a:p>
        </p:txBody>
      </p:sp>
      <p:sp>
        <p:nvSpPr>
          <p:cNvPr id="53" name="テキスト ボックス 52">
            <a:extLst>
              <a:ext uri="{FF2B5EF4-FFF2-40B4-BE49-F238E27FC236}">
                <a16:creationId xmlns:a16="http://schemas.microsoft.com/office/drawing/2014/main" id="{D193ADE0-D11D-DA29-B1F9-887E52F832AE}"/>
              </a:ext>
            </a:extLst>
          </p:cNvPr>
          <p:cNvSpPr txBox="1"/>
          <p:nvPr/>
        </p:nvSpPr>
        <p:spPr>
          <a:xfrm>
            <a:off x="6363672" y="4569773"/>
            <a:ext cx="461986" cy="276999"/>
          </a:xfrm>
          <a:prstGeom prst="rect">
            <a:avLst/>
          </a:prstGeom>
          <a:noFill/>
        </p:spPr>
        <p:txBody>
          <a:bodyPr wrap="none" rtlCol="0">
            <a:spAutoFit/>
          </a:bodyPr>
          <a:lstStyle/>
          <a:p>
            <a:r>
              <a:rPr kumimoji="1" lang="en-US" altLang="ja-JP" sz="1200" dirty="0"/>
              <a:t>BDS</a:t>
            </a:r>
            <a:endParaRPr kumimoji="1" lang="ja-JP" altLang="en-US" sz="1200" dirty="0"/>
          </a:p>
        </p:txBody>
      </p:sp>
      <p:sp>
        <p:nvSpPr>
          <p:cNvPr id="54" name="テキスト ボックス 53">
            <a:extLst>
              <a:ext uri="{FF2B5EF4-FFF2-40B4-BE49-F238E27FC236}">
                <a16:creationId xmlns:a16="http://schemas.microsoft.com/office/drawing/2014/main" id="{E7D24830-7F04-737A-EB47-03139C9232EC}"/>
              </a:ext>
            </a:extLst>
          </p:cNvPr>
          <p:cNvSpPr txBox="1"/>
          <p:nvPr/>
        </p:nvSpPr>
        <p:spPr>
          <a:xfrm>
            <a:off x="6987518" y="5438910"/>
            <a:ext cx="461986" cy="276999"/>
          </a:xfrm>
          <a:prstGeom prst="rect">
            <a:avLst/>
          </a:prstGeom>
          <a:noFill/>
        </p:spPr>
        <p:txBody>
          <a:bodyPr wrap="none" rtlCol="0">
            <a:spAutoFit/>
          </a:bodyPr>
          <a:lstStyle/>
          <a:p>
            <a:r>
              <a:rPr kumimoji="1" lang="en-US" altLang="ja-JP" sz="1200" dirty="0"/>
              <a:t>BDS</a:t>
            </a:r>
            <a:endParaRPr kumimoji="1" lang="ja-JP" altLang="en-US" sz="1200" dirty="0"/>
          </a:p>
        </p:txBody>
      </p:sp>
      <p:cxnSp>
        <p:nvCxnSpPr>
          <p:cNvPr id="57" name="直線矢印コネクタ 56">
            <a:extLst>
              <a:ext uri="{FF2B5EF4-FFF2-40B4-BE49-F238E27FC236}">
                <a16:creationId xmlns:a16="http://schemas.microsoft.com/office/drawing/2014/main" id="{C9EDB683-8290-20BE-F25E-2B0B26B01E00}"/>
              </a:ext>
            </a:extLst>
          </p:cNvPr>
          <p:cNvCxnSpPr>
            <a:cxnSpLocks/>
          </p:cNvCxnSpPr>
          <p:nvPr/>
        </p:nvCxnSpPr>
        <p:spPr>
          <a:xfrm>
            <a:off x="2125219" y="4374751"/>
            <a:ext cx="712249" cy="2006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275128BF-77A4-4488-6D4A-47F79D3D578B}"/>
              </a:ext>
            </a:extLst>
          </p:cNvPr>
          <p:cNvSpPr txBox="1"/>
          <p:nvPr/>
        </p:nvSpPr>
        <p:spPr>
          <a:xfrm>
            <a:off x="2527265" y="4752173"/>
            <a:ext cx="980589" cy="523220"/>
          </a:xfrm>
          <a:prstGeom prst="rect">
            <a:avLst/>
          </a:prstGeom>
          <a:noFill/>
        </p:spPr>
        <p:txBody>
          <a:bodyPr wrap="none" rtlCol="0">
            <a:spAutoFit/>
          </a:bodyPr>
          <a:lstStyle/>
          <a:p>
            <a:r>
              <a:rPr kumimoji="1" lang="en-US" altLang="ja-JP" sz="1400" dirty="0"/>
              <a:t>Target&amp;</a:t>
            </a:r>
          </a:p>
          <a:p>
            <a:r>
              <a:rPr kumimoji="1" lang="en-US" altLang="ja-JP" sz="1400" dirty="0" err="1"/>
              <a:t>IonSource</a:t>
            </a:r>
            <a:endParaRPr kumimoji="1" lang="ja-JP" altLang="en-US" sz="1400" dirty="0"/>
          </a:p>
        </p:txBody>
      </p:sp>
      <p:sp>
        <p:nvSpPr>
          <p:cNvPr id="60" name="テキスト ボックス 59">
            <a:extLst>
              <a:ext uri="{FF2B5EF4-FFF2-40B4-BE49-F238E27FC236}">
                <a16:creationId xmlns:a16="http://schemas.microsoft.com/office/drawing/2014/main" id="{16CA2DA8-F6A0-BFED-9F35-1A71FB57D453}"/>
              </a:ext>
            </a:extLst>
          </p:cNvPr>
          <p:cNvSpPr txBox="1"/>
          <p:nvPr/>
        </p:nvSpPr>
        <p:spPr>
          <a:xfrm>
            <a:off x="2661697" y="2233393"/>
            <a:ext cx="769763" cy="461665"/>
          </a:xfrm>
          <a:prstGeom prst="rect">
            <a:avLst/>
          </a:prstGeom>
          <a:solidFill>
            <a:schemeClr val="bg1"/>
          </a:solidFill>
        </p:spPr>
        <p:txBody>
          <a:bodyPr wrap="none" rtlCol="0">
            <a:spAutoFit/>
          </a:bodyPr>
          <a:lstStyle/>
          <a:p>
            <a:r>
              <a:rPr lang="en-US" altLang="ja-JP" sz="2400" dirty="0"/>
              <a:t>ERIS</a:t>
            </a:r>
            <a:endParaRPr kumimoji="1" lang="ja-JP" altLang="en-US" sz="2400" dirty="0"/>
          </a:p>
        </p:txBody>
      </p:sp>
      <p:grpSp>
        <p:nvGrpSpPr>
          <p:cNvPr id="11" name="グループ化 10">
            <a:extLst>
              <a:ext uri="{FF2B5EF4-FFF2-40B4-BE49-F238E27FC236}">
                <a16:creationId xmlns:a16="http://schemas.microsoft.com/office/drawing/2014/main" id="{A0A5CA42-491B-9966-1622-A6055D36ACA2}"/>
              </a:ext>
            </a:extLst>
          </p:cNvPr>
          <p:cNvGrpSpPr/>
          <p:nvPr/>
        </p:nvGrpSpPr>
        <p:grpSpPr>
          <a:xfrm>
            <a:off x="47716" y="4269066"/>
            <a:ext cx="3501444" cy="2497569"/>
            <a:chOff x="0" y="4360431"/>
            <a:chExt cx="3501444" cy="2497569"/>
          </a:xfrm>
        </p:grpSpPr>
        <p:sp>
          <p:nvSpPr>
            <p:cNvPr id="10" name="正方形/長方形 9">
              <a:extLst>
                <a:ext uri="{FF2B5EF4-FFF2-40B4-BE49-F238E27FC236}">
                  <a16:creationId xmlns:a16="http://schemas.microsoft.com/office/drawing/2014/main" id="{95749008-DBDD-B2D8-1FA6-942CE43F5925}"/>
                </a:ext>
              </a:extLst>
            </p:cNvPr>
            <p:cNvSpPr/>
            <p:nvPr/>
          </p:nvSpPr>
          <p:spPr>
            <a:xfrm>
              <a:off x="0" y="4681182"/>
              <a:ext cx="2715904" cy="21768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C0EE6937-CAB9-8F1F-BBA0-B482FE7FAE97}"/>
                </a:ext>
              </a:extLst>
            </p:cNvPr>
            <p:cNvSpPr txBox="1"/>
            <p:nvPr/>
          </p:nvSpPr>
          <p:spPr>
            <a:xfrm>
              <a:off x="146043" y="4360431"/>
              <a:ext cx="3355401" cy="369332"/>
            </a:xfrm>
            <a:prstGeom prst="rect">
              <a:avLst/>
            </a:prstGeom>
            <a:solidFill>
              <a:schemeClr val="accent1"/>
            </a:solidFill>
          </p:spPr>
          <p:txBody>
            <a:bodyPr wrap="square" rtlCol="0">
              <a:spAutoFit/>
            </a:bodyPr>
            <a:lstStyle/>
            <a:p>
              <a:r>
                <a:rPr kumimoji="1" lang="en-US" altLang="ja-JP" dirty="0">
                  <a:solidFill>
                    <a:srgbClr val="FF0000"/>
                  </a:solidFill>
                </a:rPr>
                <a:t>Mass resolution M/ΔM: </a:t>
              </a:r>
              <a:r>
                <a:rPr lang="en-US" altLang="ja-JP">
                  <a:solidFill>
                    <a:srgbClr val="FF0000"/>
                  </a:solidFill>
                  <a:cs typeface="Symbol" charset="2"/>
                </a:rPr>
                <a:t>~</a:t>
              </a:r>
              <a:r>
                <a:rPr kumimoji="1" lang="en-US" altLang="ja-JP">
                  <a:solidFill>
                    <a:srgbClr val="FF0000"/>
                  </a:solidFill>
                </a:rPr>
                <a:t> 1660</a:t>
              </a:r>
              <a:endParaRPr kumimoji="1" lang="en-US" altLang="ja-JP" dirty="0">
                <a:solidFill>
                  <a:srgbClr val="FF0000"/>
                </a:solidFill>
              </a:endParaRPr>
            </a:p>
          </p:txBody>
        </p:sp>
        <p:pic>
          <p:nvPicPr>
            <p:cNvPr id="29" name="Picture 2" descr="C:\Users\oonishi\Desktop\クリップボード01.png">
              <a:extLst>
                <a:ext uri="{FF2B5EF4-FFF2-40B4-BE49-F238E27FC236}">
                  <a16:creationId xmlns:a16="http://schemas.microsoft.com/office/drawing/2014/main" id="{E9A88BFD-6CE5-0840-00FE-277D15CB2DF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067" y="4778343"/>
              <a:ext cx="2607370" cy="1973804"/>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テキスト ボックス 8">
            <a:extLst>
              <a:ext uri="{FF2B5EF4-FFF2-40B4-BE49-F238E27FC236}">
                <a16:creationId xmlns:a16="http://schemas.microsoft.com/office/drawing/2014/main" id="{4354B352-7DC3-6049-6858-4AFE63630FB3}"/>
              </a:ext>
            </a:extLst>
          </p:cNvPr>
          <p:cNvSpPr txBox="1"/>
          <p:nvPr/>
        </p:nvSpPr>
        <p:spPr>
          <a:xfrm>
            <a:off x="3498150" y="3281645"/>
            <a:ext cx="930063" cy="430887"/>
          </a:xfrm>
          <a:prstGeom prst="rect">
            <a:avLst/>
          </a:prstGeom>
          <a:noFill/>
        </p:spPr>
        <p:txBody>
          <a:bodyPr wrap="none" rtlCol="0">
            <a:spAutoFit/>
          </a:bodyPr>
          <a:lstStyle/>
          <a:p>
            <a:r>
              <a:rPr kumimoji="1" lang="en-US" altLang="ja-JP" sz="1100" dirty="0"/>
              <a:t>Electric </a:t>
            </a:r>
          </a:p>
          <a:p>
            <a:r>
              <a:rPr kumimoji="1" lang="en-US" altLang="ja-JP" sz="1100" dirty="0"/>
              <a:t>Quadrupole</a:t>
            </a:r>
            <a:endParaRPr kumimoji="1" lang="ja-JP" altLang="en-US" sz="1100" dirty="0"/>
          </a:p>
        </p:txBody>
      </p:sp>
      <p:sp>
        <p:nvSpPr>
          <p:cNvPr id="13" name="テキスト ボックス 12">
            <a:extLst>
              <a:ext uri="{FF2B5EF4-FFF2-40B4-BE49-F238E27FC236}">
                <a16:creationId xmlns:a16="http://schemas.microsoft.com/office/drawing/2014/main" id="{374F23FD-D4E9-2DEC-F587-BB3C95745C43}"/>
              </a:ext>
            </a:extLst>
          </p:cNvPr>
          <p:cNvSpPr txBox="1"/>
          <p:nvPr/>
        </p:nvSpPr>
        <p:spPr>
          <a:xfrm>
            <a:off x="3361181" y="3647787"/>
            <a:ext cx="657359" cy="276999"/>
          </a:xfrm>
          <a:prstGeom prst="rect">
            <a:avLst/>
          </a:prstGeom>
          <a:noFill/>
        </p:spPr>
        <p:txBody>
          <a:bodyPr wrap="none" rtlCol="0">
            <a:spAutoFit/>
          </a:bodyPr>
          <a:lstStyle/>
          <a:p>
            <a:r>
              <a:rPr kumimoji="1" lang="en-US" altLang="ja-JP" sz="1200" dirty="0"/>
              <a:t>Steerer</a:t>
            </a:r>
            <a:endParaRPr kumimoji="1" lang="ja-JP" altLang="en-US" sz="1200" dirty="0"/>
          </a:p>
        </p:txBody>
      </p:sp>
      <p:sp>
        <p:nvSpPr>
          <p:cNvPr id="19" name="テキスト ボックス 18">
            <a:extLst>
              <a:ext uri="{FF2B5EF4-FFF2-40B4-BE49-F238E27FC236}">
                <a16:creationId xmlns:a16="http://schemas.microsoft.com/office/drawing/2014/main" id="{123075EB-F793-E749-9A81-50E9A1450EFF}"/>
              </a:ext>
            </a:extLst>
          </p:cNvPr>
          <p:cNvSpPr txBox="1"/>
          <p:nvPr/>
        </p:nvSpPr>
        <p:spPr>
          <a:xfrm>
            <a:off x="4933746" y="3039462"/>
            <a:ext cx="657359" cy="276999"/>
          </a:xfrm>
          <a:prstGeom prst="rect">
            <a:avLst/>
          </a:prstGeom>
          <a:noFill/>
        </p:spPr>
        <p:txBody>
          <a:bodyPr wrap="none" rtlCol="0">
            <a:spAutoFit/>
          </a:bodyPr>
          <a:lstStyle/>
          <a:p>
            <a:r>
              <a:rPr kumimoji="1" lang="en-US" altLang="ja-JP" sz="1200" dirty="0"/>
              <a:t>Steerer</a:t>
            </a:r>
            <a:endParaRPr kumimoji="1" lang="ja-JP" altLang="en-US" sz="1200" dirty="0"/>
          </a:p>
        </p:txBody>
      </p:sp>
      <p:sp>
        <p:nvSpPr>
          <p:cNvPr id="22" name="テキスト ボックス 21">
            <a:extLst>
              <a:ext uri="{FF2B5EF4-FFF2-40B4-BE49-F238E27FC236}">
                <a16:creationId xmlns:a16="http://schemas.microsoft.com/office/drawing/2014/main" id="{EC0D29FE-A2C3-502C-67D0-FE405982DFF4}"/>
              </a:ext>
            </a:extLst>
          </p:cNvPr>
          <p:cNvSpPr txBox="1"/>
          <p:nvPr/>
        </p:nvSpPr>
        <p:spPr>
          <a:xfrm>
            <a:off x="5143621" y="3219552"/>
            <a:ext cx="930063" cy="430887"/>
          </a:xfrm>
          <a:prstGeom prst="rect">
            <a:avLst/>
          </a:prstGeom>
          <a:noFill/>
        </p:spPr>
        <p:txBody>
          <a:bodyPr wrap="none" rtlCol="0">
            <a:spAutoFit/>
          </a:bodyPr>
          <a:lstStyle/>
          <a:p>
            <a:r>
              <a:rPr kumimoji="1" lang="en-US" altLang="ja-JP" sz="1100" dirty="0"/>
              <a:t>Electric </a:t>
            </a:r>
          </a:p>
          <a:p>
            <a:r>
              <a:rPr kumimoji="1" lang="en-US" altLang="ja-JP" sz="1100" dirty="0"/>
              <a:t>Quadrupole</a:t>
            </a:r>
            <a:endParaRPr kumimoji="1" lang="ja-JP" altLang="en-US" sz="1100" dirty="0"/>
          </a:p>
        </p:txBody>
      </p:sp>
    </p:spTree>
    <p:custDataLst>
      <p:tags r:id="rId1"/>
    </p:custDataLst>
    <p:extLst>
      <p:ext uri="{BB962C8B-B14F-4D97-AF65-F5344CB8AC3E}">
        <p14:creationId xmlns:p14="http://schemas.microsoft.com/office/powerpoint/2010/main" val="765846307"/>
      </p:ext>
    </p:extLst>
  </p:cSld>
  <p:clrMapOvr>
    <a:masterClrMapping/>
  </p:clrMapOvr>
  <mc:AlternateContent xmlns:mc="http://schemas.openxmlformats.org/markup-compatibility/2006" xmlns:p14="http://schemas.microsoft.com/office/powerpoint/2010/main">
    <mc:Choice Requires="p14">
      <p:transition spd="slow" p14:dur="2000" advTm="56932"/>
    </mc:Choice>
    <mc:Fallback xmlns="">
      <p:transition spd="slow" advTm="569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 fill="hold"/>
                                        <p:tgtEl>
                                          <p:spTgt spid="11"/>
                                        </p:tgtEl>
                                        <p:attrNameLst>
                                          <p:attrName>ppt_x</p:attrName>
                                        </p:attrNameLst>
                                      </p:cBhvr>
                                      <p:tavLst>
                                        <p:tav tm="0">
                                          <p:val>
                                            <p:strVal val="#ppt_x"/>
                                          </p:val>
                                        </p:tav>
                                        <p:tav tm="100000">
                                          <p:val>
                                            <p:strVal val="#ppt_x"/>
                                          </p:val>
                                        </p:tav>
                                      </p:tavLst>
                                    </p:anim>
                                    <p:anim calcmode="lin" valueType="num">
                                      <p:cBhvr additive="base">
                                        <p:cTn id="8" dur="1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52635A-82DA-B752-2E9A-AD91B1A01835}"/>
              </a:ext>
            </a:extLst>
          </p:cNvPr>
          <p:cNvSpPr>
            <a:spLocks noGrp="1"/>
          </p:cNvSpPr>
          <p:nvPr>
            <p:ph type="sldNum" sz="quarter" idx="12"/>
          </p:nvPr>
        </p:nvSpPr>
        <p:spPr/>
        <p:txBody>
          <a:bodyPr/>
          <a:lstStyle/>
          <a:p>
            <a:fld id="{78A43CBD-4E66-4A6A-964F-BCBA6D9AB3B8}" type="slidenum">
              <a:rPr kumimoji="1" lang="ja-JP" altLang="en-US" smtClean="0"/>
              <a:t>12</a:t>
            </a:fld>
            <a:endParaRPr kumimoji="1" lang="ja-JP" altLang="en-US"/>
          </a:p>
        </p:txBody>
      </p:sp>
      <p:sp>
        <p:nvSpPr>
          <p:cNvPr id="3" name="テキスト ボックス 2">
            <a:extLst>
              <a:ext uri="{FF2B5EF4-FFF2-40B4-BE49-F238E27FC236}">
                <a16:creationId xmlns:a16="http://schemas.microsoft.com/office/drawing/2014/main" id="{B9CFA5DF-3F5B-7F40-6A66-FF1841E43159}"/>
              </a:ext>
            </a:extLst>
          </p:cNvPr>
          <p:cNvSpPr txBox="1"/>
          <p:nvPr/>
        </p:nvSpPr>
        <p:spPr>
          <a:xfrm>
            <a:off x="3558851" y="476672"/>
            <a:ext cx="1877245" cy="584775"/>
          </a:xfrm>
          <a:prstGeom prst="rect">
            <a:avLst/>
          </a:prstGeom>
          <a:noFill/>
        </p:spPr>
        <p:txBody>
          <a:bodyPr wrap="none" rtlCol="0">
            <a:spAutoFit/>
          </a:bodyPr>
          <a:lstStyle/>
          <a:p>
            <a:r>
              <a:rPr kumimoji="1" lang="en-US" altLang="ja-JP" sz="3200" dirty="0"/>
              <a:t>3. Results</a:t>
            </a:r>
            <a:endParaRPr kumimoji="1" lang="ja-JP" altLang="en-US" sz="3200" dirty="0"/>
          </a:p>
        </p:txBody>
      </p:sp>
      <p:pic>
        <p:nvPicPr>
          <p:cNvPr id="6" name="Picture 2" descr="C:\Users\oonishi\Desktop\rate.png">
            <a:extLst>
              <a:ext uri="{FF2B5EF4-FFF2-40B4-BE49-F238E27FC236}">
                <a16:creationId xmlns:a16="http://schemas.microsoft.com/office/drawing/2014/main" id="{4EBF208C-079F-2B03-24FA-D30CD77F7F6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9152" y="1807134"/>
            <a:ext cx="3660684" cy="267174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グループ化 7">
            <a:extLst>
              <a:ext uri="{FF2B5EF4-FFF2-40B4-BE49-F238E27FC236}">
                <a16:creationId xmlns:a16="http://schemas.microsoft.com/office/drawing/2014/main" id="{C1BDFC09-5442-0EE0-B26E-C5325B53A0C5}"/>
              </a:ext>
            </a:extLst>
          </p:cNvPr>
          <p:cNvGrpSpPr/>
          <p:nvPr/>
        </p:nvGrpSpPr>
        <p:grpSpPr>
          <a:xfrm>
            <a:off x="862348" y="4478882"/>
            <a:ext cx="7588479" cy="720757"/>
            <a:chOff x="1151550" y="4404752"/>
            <a:chExt cx="7588479" cy="720757"/>
          </a:xfrm>
        </p:grpSpPr>
        <p:sp>
          <p:nvSpPr>
            <p:cNvPr id="9" name="テキスト ボックス 8">
              <a:extLst>
                <a:ext uri="{FF2B5EF4-FFF2-40B4-BE49-F238E27FC236}">
                  <a16:creationId xmlns:a16="http://schemas.microsoft.com/office/drawing/2014/main" id="{01918DAD-4970-FA4C-4129-14484419AD4F}"/>
                </a:ext>
              </a:extLst>
            </p:cNvPr>
            <p:cNvSpPr txBox="1"/>
            <p:nvPr/>
          </p:nvSpPr>
          <p:spPr>
            <a:xfrm>
              <a:off x="1151550" y="4404752"/>
              <a:ext cx="7020448" cy="461665"/>
            </a:xfrm>
            <a:prstGeom prst="rect">
              <a:avLst/>
            </a:prstGeom>
            <a:noFill/>
          </p:spPr>
          <p:txBody>
            <a:bodyPr wrap="none" rtlCol="0">
              <a:spAutoFit/>
            </a:bodyPr>
            <a:lstStyle/>
            <a:p>
              <a:r>
                <a:rPr kumimoji="1" lang="en-US" altLang="ja-JP" sz="2400" dirty="0"/>
                <a:t>Overall efficiency = </a:t>
              </a:r>
              <a:r>
                <a:rPr kumimoji="1" lang="en-US" altLang="ja-JP" sz="2400" dirty="0" err="1">
                  <a:solidFill>
                    <a:srgbClr val="FF0000"/>
                  </a:solidFill>
                </a:rPr>
                <a:t>Release</a:t>
              </a:r>
              <a:r>
                <a:rPr kumimoji="1" lang="en-US" altLang="ja-JP" sz="2400" dirty="0" err="1"/>
                <a:t>×</a:t>
              </a:r>
              <a:r>
                <a:rPr kumimoji="1" lang="en-US" altLang="ja-JP" sz="2400" u="sng" dirty="0" err="1">
                  <a:solidFill>
                    <a:srgbClr val="0000FF"/>
                  </a:solidFill>
                </a:rPr>
                <a:t>Ionization</a:t>
              </a:r>
              <a:r>
                <a:rPr kumimoji="1" lang="en-US" altLang="ja-JP" sz="2400" u="sng" dirty="0" err="1"/>
                <a:t>×</a:t>
              </a:r>
              <a:r>
                <a:rPr kumimoji="1" lang="en-US" altLang="ja-JP" sz="2400" u="sng" dirty="0" err="1">
                  <a:solidFill>
                    <a:srgbClr val="0000FF"/>
                  </a:solidFill>
                </a:rPr>
                <a:t>Transport</a:t>
              </a:r>
              <a:endParaRPr kumimoji="1" lang="ja-JP" altLang="en-US" sz="2400" u="sng" dirty="0">
                <a:solidFill>
                  <a:srgbClr val="0000FF"/>
                </a:solidFill>
              </a:endParaRPr>
            </a:p>
          </p:txBody>
        </p:sp>
        <p:sp>
          <p:nvSpPr>
            <p:cNvPr id="10" name="テキスト ボックス 9">
              <a:extLst>
                <a:ext uri="{FF2B5EF4-FFF2-40B4-BE49-F238E27FC236}">
                  <a16:creationId xmlns:a16="http://schemas.microsoft.com/office/drawing/2014/main" id="{C04915A9-18F2-5C4E-9F26-A64836FFA334}"/>
                </a:ext>
              </a:extLst>
            </p:cNvPr>
            <p:cNvSpPr txBox="1"/>
            <p:nvPr/>
          </p:nvSpPr>
          <p:spPr>
            <a:xfrm>
              <a:off x="5609236" y="4725399"/>
              <a:ext cx="3130793" cy="400110"/>
            </a:xfrm>
            <a:prstGeom prst="rect">
              <a:avLst/>
            </a:prstGeom>
            <a:noFill/>
          </p:spPr>
          <p:txBody>
            <a:bodyPr wrap="none" rtlCol="0">
              <a:spAutoFit/>
            </a:bodyPr>
            <a:lstStyle/>
            <a:p>
              <a:r>
                <a:rPr kumimoji="1" lang="en-US" altLang="ja-JP" sz="2000" dirty="0">
                  <a:solidFill>
                    <a:srgbClr val="0000FF"/>
                  </a:solidFill>
                </a:rPr>
                <a:t> from </a:t>
              </a:r>
              <a:r>
                <a:rPr kumimoji="1" lang="en-US" altLang="ja-JP" sz="2000" baseline="30000" dirty="0">
                  <a:solidFill>
                    <a:srgbClr val="0000FF"/>
                  </a:solidFill>
                </a:rPr>
                <a:t>129</a:t>
              </a:r>
              <a:r>
                <a:rPr kumimoji="1" lang="en-US" altLang="ja-JP" sz="2000" dirty="0">
                  <a:solidFill>
                    <a:srgbClr val="0000FF"/>
                  </a:solidFill>
                </a:rPr>
                <a:t>Xe gas (14</a:t>
              </a:r>
              <a:r>
                <a:rPr kumimoji="1" lang="ja-JP" altLang="en-US" sz="2000" dirty="0">
                  <a:solidFill>
                    <a:srgbClr val="0000FF"/>
                  </a:solidFill>
                </a:rPr>
                <a:t>～</a:t>
              </a:r>
              <a:r>
                <a:rPr kumimoji="1" lang="en-US" altLang="ja-JP" sz="2000" dirty="0">
                  <a:solidFill>
                    <a:srgbClr val="0000FF"/>
                  </a:solidFill>
                </a:rPr>
                <a:t>15%)</a:t>
              </a:r>
              <a:endParaRPr kumimoji="1" lang="ja-JP" altLang="en-US" sz="2000" dirty="0">
                <a:solidFill>
                  <a:srgbClr val="0000FF"/>
                </a:solidFill>
              </a:endParaRPr>
            </a:p>
          </p:txBody>
        </p:sp>
        <p:sp>
          <p:nvSpPr>
            <p:cNvPr id="11" name="テキスト ボックス 10">
              <a:extLst>
                <a:ext uri="{FF2B5EF4-FFF2-40B4-BE49-F238E27FC236}">
                  <a16:creationId xmlns:a16="http://schemas.microsoft.com/office/drawing/2014/main" id="{92ECF9D8-D7D9-6A5D-A419-6ABB82E63C00}"/>
                </a:ext>
              </a:extLst>
            </p:cNvPr>
            <p:cNvSpPr txBox="1"/>
            <p:nvPr/>
          </p:nvSpPr>
          <p:spPr>
            <a:xfrm>
              <a:off x="3444079" y="4736625"/>
              <a:ext cx="2044214" cy="369332"/>
            </a:xfrm>
            <a:prstGeom prst="rect">
              <a:avLst/>
            </a:prstGeom>
            <a:noFill/>
          </p:spPr>
          <p:txBody>
            <a:bodyPr wrap="none" rtlCol="0">
              <a:spAutoFit/>
            </a:bodyPr>
            <a:lstStyle/>
            <a:p>
              <a:r>
                <a:rPr kumimoji="1" lang="en-US" altLang="ja-JP" dirty="0">
                  <a:solidFill>
                    <a:srgbClr val="FF0000"/>
                  </a:solidFill>
                </a:rPr>
                <a:t>Target</a:t>
              </a:r>
              <a:r>
                <a:rPr kumimoji="1" lang="ja-JP" altLang="en-US" dirty="0">
                  <a:solidFill>
                    <a:srgbClr val="FF0000"/>
                  </a:solidFill>
                </a:rPr>
                <a:t>～</a:t>
              </a:r>
              <a:r>
                <a:rPr kumimoji="1" lang="en-US" altLang="ja-JP" dirty="0">
                  <a:solidFill>
                    <a:srgbClr val="FF0000"/>
                  </a:solidFill>
                </a:rPr>
                <a:t>Ionization</a:t>
              </a:r>
              <a:endParaRPr kumimoji="1" lang="ja-JP" altLang="en-US" dirty="0">
                <a:solidFill>
                  <a:srgbClr val="FF0000"/>
                </a:solidFill>
              </a:endParaRPr>
            </a:p>
          </p:txBody>
        </p:sp>
        <p:sp>
          <p:nvSpPr>
            <p:cNvPr id="12" name="テキスト ボックス 11">
              <a:extLst>
                <a:ext uri="{FF2B5EF4-FFF2-40B4-BE49-F238E27FC236}">
                  <a16:creationId xmlns:a16="http://schemas.microsoft.com/office/drawing/2014/main" id="{8D4D49EF-80DC-A6CF-868F-589F0EEEA674}"/>
                </a:ext>
              </a:extLst>
            </p:cNvPr>
            <p:cNvSpPr txBox="1"/>
            <p:nvPr/>
          </p:nvSpPr>
          <p:spPr>
            <a:xfrm>
              <a:off x="1713279" y="4702782"/>
              <a:ext cx="1263487" cy="400110"/>
            </a:xfrm>
            <a:prstGeom prst="rect">
              <a:avLst/>
            </a:prstGeom>
            <a:noFill/>
          </p:spPr>
          <p:txBody>
            <a:bodyPr wrap="none" rtlCol="0">
              <a:spAutoFit/>
            </a:bodyPr>
            <a:lstStyle/>
            <a:p>
              <a:r>
                <a:rPr kumimoji="1" lang="en-US" altLang="ja-JP" sz="2000" dirty="0"/>
                <a:t>Exp./Calc.</a:t>
              </a:r>
              <a:endParaRPr kumimoji="1" lang="ja-JP" altLang="en-US" sz="2000" dirty="0"/>
            </a:p>
          </p:txBody>
        </p:sp>
      </p:grpSp>
      <p:graphicFrame>
        <p:nvGraphicFramePr>
          <p:cNvPr id="13" name="表 12">
            <a:extLst>
              <a:ext uri="{FF2B5EF4-FFF2-40B4-BE49-F238E27FC236}">
                <a16:creationId xmlns:a16="http://schemas.microsoft.com/office/drawing/2014/main" id="{1A661B23-63FC-2628-E2C0-5BCCC54ADCE7}"/>
              </a:ext>
            </a:extLst>
          </p:cNvPr>
          <p:cNvGraphicFramePr>
            <a:graphicFrameLocks noGrp="1"/>
          </p:cNvGraphicFramePr>
          <p:nvPr>
            <p:extLst>
              <p:ext uri="{D42A27DB-BD31-4B8C-83A1-F6EECF244321}">
                <p14:modId xmlns:p14="http://schemas.microsoft.com/office/powerpoint/2010/main" val="1806017011"/>
              </p:ext>
            </p:extLst>
          </p:nvPr>
        </p:nvGraphicFramePr>
        <p:xfrm>
          <a:off x="1042131" y="5275829"/>
          <a:ext cx="6971927" cy="1493520"/>
        </p:xfrm>
        <a:graphic>
          <a:graphicData uri="http://schemas.openxmlformats.org/drawingml/2006/table">
            <a:tbl>
              <a:tblPr firstRow="1" bandRow="1">
                <a:tableStyleId>{5A111915-BE36-4E01-A7E5-04B1672EAD32}</a:tableStyleId>
              </a:tblPr>
              <a:tblGrid>
                <a:gridCol w="792088">
                  <a:extLst>
                    <a:ext uri="{9D8B030D-6E8A-4147-A177-3AD203B41FA5}">
                      <a16:colId xmlns:a16="http://schemas.microsoft.com/office/drawing/2014/main" val="20000"/>
                    </a:ext>
                  </a:extLst>
                </a:gridCol>
                <a:gridCol w="1745340">
                  <a:extLst>
                    <a:ext uri="{9D8B030D-6E8A-4147-A177-3AD203B41FA5}">
                      <a16:colId xmlns:a16="http://schemas.microsoft.com/office/drawing/2014/main" val="20001"/>
                    </a:ext>
                  </a:extLst>
                </a:gridCol>
                <a:gridCol w="1923277">
                  <a:extLst>
                    <a:ext uri="{9D8B030D-6E8A-4147-A177-3AD203B41FA5}">
                      <a16:colId xmlns:a16="http://schemas.microsoft.com/office/drawing/2014/main" val="20002"/>
                    </a:ext>
                  </a:extLst>
                </a:gridCol>
                <a:gridCol w="1266612">
                  <a:extLst>
                    <a:ext uri="{9D8B030D-6E8A-4147-A177-3AD203B41FA5}">
                      <a16:colId xmlns:a16="http://schemas.microsoft.com/office/drawing/2014/main" val="20003"/>
                    </a:ext>
                  </a:extLst>
                </a:gridCol>
                <a:gridCol w="1244610">
                  <a:extLst>
                    <a:ext uri="{9D8B030D-6E8A-4147-A177-3AD203B41FA5}">
                      <a16:colId xmlns:a16="http://schemas.microsoft.com/office/drawing/2014/main" val="20004"/>
                    </a:ext>
                  </a:extLst>
                </a:gridCol>
              </a:tblGrid>
              <a:tr h="370840">
                <a:tc>
                  <a:txBody>
                    <a:bodyPr/>
                    <a:lstStyle/>
                    <a:p>
                      <a:endParaRPr kumimoji="1" lang="ja-JP" altLang="en-US" sz="2000" dirty="0"/>
                    </a:p>
                  </a:txBody>
                  <a:tcPr>
                    <a:solidFill>
                      <a:schemeClr val="bg1">
                        <a:lumMod val="50000"/>
                      </a:schemeClr>
                    </a:solidFill>
                  </a:tcPr>
                </a:tc>
                <a:tc>
                  <a:txBody>
                    <a:bodyPr/>
                    <a:lstStyle/>
                    <a:p>
                      <a:pPr algn="ctr"/>
                      <a:r>
                        <a:rPr kumimoji="1" lang="en-US" altLang="ja-JP" sz="2000" dirty="0"/>
                        <a:t>Rate at 10W (atoms/s)</a:t>
                      </a:r>
                      <a:endParaRPr kumimoji="1" lang="ja-JP" altLang="en-US" sz="2000" dirty="0">
                        <a:solidFill>
                          <a:schemeClr val="tx1"/>
                        </a:solidFill>
                      </a:endParaRPr>
                    </a:p>
                  </a:txBody>
                  <a:tcPr>
                    <a:solidFill>
                      <a:schemeClr val="bg1">
                        <a:lumMod val="50000"/>
                      </a:schemeClr>
                    </a:solidFill>
                  </a:tcPr>
                </a:tc>
                <a:tc>
                  <a:txBody>
                    <a:bodyPr/>
                    <a:lstStyle/>
                    <a:p>
                      <a:pPr algn="ctr"/>
                      <a:r>
                        <a:rPr kumimoji="1" lang="en-US" altLang="ja-JP" sz="2000" dirty="0" err="1"/>
                        <a:t>Calc</a:t>
                      </a:r>
                      <a:r>
                        <a:rPr kumimoji="1" lang="en-US" altLang="ja-JP" sz="2000" dirty="0"/>
                        <a:t> at 10W</a:t>
                      </a:r>
                    </a:p>
                    <a:p>
                      <a:pPr algn="ctr"/>
                      <a:r>
                        <a:rPr kumimoji="1" lang="en-US" altLang="ja-JP" sz="2000" dirty="0"/>
                        <a:t>(atoms/s)</a:t>
                      </a:r>
                      <a:endParaRPr kumimoji="1" lang="ja-JP" altLang="en-US" sz="2000" dirty="0">
                        <a:solidFill>
                          <a:schemeClr val="tx1"/>
                        </a:solidFill>
                      </a:endParaRPr>
                    </a:p>
                  </a:txBody>
                  <a:tcPr>
                    <a:solidFill>
                      <a:schemeClr val="bg1">
                        <a:lumMod val="50000"/>
                      </a:schemeClr>
                    </a:solidFill>
                  </a:tcPr>
                </a:tc>
                <a:tc>
                  <a:txBody>
                    <a:bodyPr/>
                    <a:lstStyle/>
                    <a:p>
                      <a:pPr algn="ctr"/>
                      <a:r>
                        <a:rPr kumimoji="1" lang="en-US" altLang="ja-JP" sz="2000" dirty="0"/>
                        <a:t>Overall</a:t>
                      </a:r>
                      <a:endParaRPr kumimoji="1" lang="ja-JP" altLang="en-US" sz="2000" dirty="0">
                        <a:solidFill>
                          <a:schemeClr val="tx1"/>
                        </a:solidFill>
                      </a:endParaRPr>
                    </a:p>
                  </a:txBody>
                  <a:tcPr>
                    <a:solidFill>
                      <a:schemeClr val="bg1">
                        <a:lumMod val="50000"/>
                      </a:schemeClr>
                    </a:solidFill>
                  </a:tcPr>
                </a:tc>
                <a:tc>
                  <a:txBody>
                    <a:bodyPr/>
                    <a:lstStyle/>
                    <a:p>
                      <a:pPr algn="ctr"/>
                      <a:r>
                        <a:rPr kumimoji="1" lang="en-US" altLang="ja-JP" sz="2000" dirty="0"/>
                        <a:t>Release</a:t>
                      </a:r>
                      <a:endParaRPr kumimoji="1" lang="ja-JP" altLang="en-US" sz="2000" dirty="0">
                        <a:solidFill>
                          <a:srgbClr val="FF0000"/>
                        </a:solidFill>
                      </a:endParaRPr>
                    </a:p>
                  </a:txBody>
                  <a:tcPr>
                    <a:solidFill>
                      <a:schemeClr val="bg1">
                        <a:lumMod val="50000"/>
                      </a:schemeClr>
                    </a:solidFill>
                  </a:tcPr>
                </a:tc>
                <a:extLst>
                  <a:ext uri="{0D108BD9-81ED-4DB2-BD59-A6C34878D82A}">
                    <a16:rowId xmlns:a16="http://schemas.microsoft.com/office/drawing/2014/main" val="10000"/>
                  </a:ext>
                </a:extLst>
              </a:tr>
              <a:tr h="370840">
                <a:tc>
                  <a:txBody>
                    <a:bodyPr/>
                    <a:lstStyle/>
                    <a:p>
                      <a:r>
                        <a:rPr kumimoji="1" lang="en-US" altLang="ja-JP" sz="2000" baseline="30000" dirty="0"/>
                        <a:t>138</a:t>
                      </a:r>
                      <a:r>
                        <a:rPr kumimoji="1" lang="en-US" altLang="ja-JP" sz="2000" dirty="0"/>
                        <a:t>Xe</a:t>
                      </a:r>
                      <a:endParaRPr kumimoji="1" lang="ja-JP" altLang="en-US" sz="2000" dirty="0"/>
                    </a:p>
                  </a:txBody>
                  <a:tcPr>
                    <a:lnB w="12700" cap="flat" cmpd="sng" algn="ctr">
                      <a:solidFill>
                        <a:schemeClr val="accent5">
                          <a:lumMod val="60000"/>
                          <a:lumOff val="40000"/>
                        </a:schemeClr>
                      </a:solidFill>
                      <a:prstDash val="solid"/>
                      <a:round/>
                      <a:headEnd type="none" w="med" len="med"/>
                      <a:tailEnd type="none" w="med" len="med"/>
                    </a:lnB>
                  </a:tcPr>
                </a:tc>
                <a:tc>
                  <a:txBody>
                    <a:bodyPr/>
                    <a:lstStyle/>
                    <a:p>
                      <a:pPr algn="ctr"/>
                      <a:r>
                        <a:rPr kumimoji="1" lang="en-US" altLang="ja-JP" sz="2000" dirty="0"/>
                        <a:t>3.9×10</a:t>
                      </a:r>
                      <a:r>
                        <a:rPr kumimoji="1" lang="en-US" altLang="ja-JP" sz="2000" baseline="30000" dirty="0"/>
                        <a:t>6</a:t>
                      </a:r>
                      <a:endParaRPr kumimoji="1" lang="ja-JP" altLang="en-US" sz="2000" baseline="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t>7.1×10</a:t>
                      </a:r>
                      <a:r>
                        <a:rPr kumimoji="1" lang="en-US" altLang="ja-JP" sz="2000" baseline="30000" dirty="0"/>
                        <a:t>7 </a:t>
                      </a:r>
                      <a:endParaRPr kumimoji="1" lang="ja-JP" altLang="en-US" sz="2000" baseline="0" dirty="0">
                        <a:solidFill>
                          <a:schemeClr val="tx1"/>
                        </a:solidFill>
                      </a:endParaRPr>
                    </a:p>
                  </a:txBody>
                  <a:tcPr/>
                </a:tc>
                <a:tc>
                  <a:txBody>
                    <a:bodyPr/>
                    <a:lstStyle/>
                    <a:p>
                      <a:pPr algn="ctr"/>
                      <a:r>
                        <a:rPr kumimoji="1" lang="en-US" altLang="ja-JP" sz="2000" dirty="0">
                          <a:solidFill>
                            <a:srgbClr val="FF0000"/>
                          </a:solidFill>
                        </a:rPr>
                        <a:t>5.5</a:t>
                      </a:r>
                      <a:r>
                        <a:rPr kumimoji="1" lang="en-US" altLang="ja-JP" sz="2000" baseline="0" dirty="0">
                          <a:solidFill>
                            <a:srgbClr val="FF0000"/>
                          </a:solidFill>
                        </a:rPr>
                        <a:t> %</a:t>
                      </a:r>
                      <a:endParaRPr kumimoji="1" lang="ja-JP" altLang="en-US" sz="2000" dirty="0">
                        <a:solidFill>
                          <a:srgbClr val="FF0000"/>
                        </a:solidFill>
                      </a:endParaRPr>
                    </a:p>
                  </a:txBody>
                  <a:tcPr/>
                </a:tc>
                <a:tc>
                  <a:txBody>
                    <a:bodyPr/>
                    <a:lstStyle/>
                    <a:p>
                      <a:pPr algn="ctr"/>
                      <a:r>
                        <a:rPr kumimoji="1" lang="en-US" altLang="ja-JP" sz="2000" dirty="0">
                          <a:solidFill>
                            <a:srgbClr val="FF0000"/>
                          </a:solidFill>
                        </a:rPr>
                        <a:t>40 %</a:t>
                      </a:r>
                      <a:endParaRPr kumimoji="1" lang="ja-JP" altLang="en-US" sz="2000" dirty="0">
                        <a:solidFill>
                          <a:srgbClr val="FF0000"/>
                        </a:solidFill>
                      </a:endParaRPr>
                    </a:p>
                  </a:txBody>
                  <a:tcPr/>
                </a:tc>
                <a:extLst>
                  <a:ext uri="{0D108BD9-81ED-4DB2-BD59-A6C34878D82A}">
                    <a16:rowId xmlns:a16="http://schemas.microsoft.com/office/drawing/2014/main" val="10001"/>
                  </a:ext>
                </a:extLst>
              </a:tr>
              <a:tr h="370840">
                <a:tc>
                  <a:txBody>
                    <a:bodyPr/>
                    <a:lstStyle/>
                    <a:p>
                      <a:r>
                        <a:rPr kumimoji="1" lang="en-US" altLang="ja-JP" sz="2000" baseline="30000" dirty="0"/>
                        <a:t>132</a:t>
                      </a:r>
                      <a:r>
                        <a:rPr kumimoji="1" lang="en-US" altLang="ja-JP" sz="2000" dirty="0"/>
                        <a:t>Sn</a:t>
                      </a:r>
                      <a:endParaRPr kumimoji="1" lang="ja-JP" altLang="en-US" sz="2000" dirty="0"/>
                    </a:p>
                  </a:txBody>
                  <a:tcPr>
                    <a:lnT w="12700" cap="flat" cmpd="sng" algn="ctr">
                      <a:solidFill>
                        <a:schemeClr val="accent5">
                          <a:lumMod val="60000"/>
                          <a:lumOff val="40000"/>
                        </a:schemeClr>
                      </a:solidFill>
                      <a:prstDash val="solid"/>
                      <a:round/>
                      <a:headEnd type="none" w="med" len="med"/>
                      <a:tailEnd type="none" w="med" len="med"/>
                    </a:lnT>
                  </a:tcPr>
                </a:tc>
                <a:tc>
                  <a:txBody>
                    <a:bodyPr/>
                    <a:lstStyle/>
                    <a:p>
                      <a:pPr algn="ctr"/>
                      <a:r>
                        <a:rPr kumimoji="1" lang="en-US" altLang="ja-JP" sz="2000" dirty="0"/>
                        <a:t>2.6×10</a:t>
                      </a:r>
                      <a:r>
                        <a:rPr kumimoji="1" lang="en-US" altLang="ja-JP" sz="2000" baseline="30000" dirty="0"/>
                        <a:t>5</a:t>
                      </a:r>
                      <a:endParaRPr kumimoji="1" lang="ja-JP" altLang="en-US" sz="2000" baseline="300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000" baseline="0" dirty="0"/>
                        <a:t>1.3×10</a:t>
                      </a:r>
                      <a:r>
                        <a:rPr kumimoji="1" lang="en-US" altLang="ja-JP" sz="2000" baseline="30000" dirty="0"/>
                        <a:t>7</a:t>
                      </a:r>
                      <a:r>
                        <a:rPr kumimoji="1" lang="en-US" altLang="ja-JP" sz="2000" baseline="0" dirty="0"/>
                        <a:t> </a:t>
                      </a:r>
                      <a:endParaRPr kumimoji="1" lang="ja-JP" altLang="en-US" sz="2000" baseline="30000" dirty="0">
                        <a:solidFill>
                          <a:schemeClr val="tx1"/>
                        </a:solidFill>
                      </a:endParaRPr>
                    </a:p>
                  </a:txBody>
                  <a:tcPr/>
                </a:tc>
                <a:tc>
                  <a:txBody>
                    <a:bodyPr/>
                    <a:lstStyle/>
                    <a:p>
                      <a:pPr algn="ctr"/>
                      <a:r>
                        <a:rPr kumimoji="1" lang="en-US" altLang="ja-JP" sz="2000" dirty="0">
                          <a:solidFill>
                            <a:srgbClr val="FF0000"/>
                          </a:solidFill>
                        </a:rPr>
                        <a:t>2.0</a:t>
                      </a:r>
                      <a:r>
                        <a:rPr kumimoji="1" lang="en-US" altLang="ja-JP" sz="2000" baseline="0" dirty="0">
                          <a:solidFill>
                            <a:srgbClr val="FF0000"/>
                          </a:solidFill>
                        </a:rPr>
                        <a:t> %</a:t>
                      </a:r>
                      <a:endParaRPr kumimoji="1" lang="ja-JP" altLang="en-US" sz="2000" dirty="0">
                        <a:solidFill>
                          <a:srgbClr val="FF0000"/>
                        </a:solidFill>
                      </a:endParaRPr>
                    </a:p>
                  </a:txBody>
                  <a:tcPr/>
                </a:tc>
                <a:tc>
                  <a:txBody>
                    <a:bodyPr/>
                    <a:lstStyle/>
                    <a:p>
                      <a:pPr algn="ctr"/>
                      <a:r>
                        <a:rPr kumimoji="1" lang="en-US" altLang="ja-JP" sz="2000" dirty="0">
                          <a:solidFill>
                            <a:srgbClr val="FF0000"/>
                          </a:solidFill>
                        </a:rPr>
                        <a:t>14</a:t>
                      </a:r>
                      <a:r>
                        <a:rPr kumimoji="1" lang="en-US" altLang="ja-JP" sz="2000" baseline="0" dirty="0">
                          <a:solidFill>
                            <a:srgbClr val="FF0000"/>
                          </a:solidFill>
                        </a:rPr>
                        <a:t> </a:t>
                      </a:r>
                      <a:r>
                        <a:rPr kumimoji="1" lang="en-US" altLang="ja-JP" sz="2000" dirty="0">
                          <a:solidFill>
                            <a:srgbClr val="FF0000"/>
                          </a:solidFill>
                        </a:rPr>
                        <a:t>%</a:t>
                      </a:r>
                      <a:endParaRPr kumimoji="1" lang="ja-JP" altLang="en-US" sz="2000" dirty="0">
                        <a:solidFill>
                          <a:srgbClr val="FF0000"/>
                        </a:solidFill>
                      </a:endParaRPr>
                    </a:p>
                  </a:txBody>
                  <a:tcPr/>
                </a:tc>
                <a:extLst>
                  <a:ext uri="{0D108BD9-81ED-4DB2-BD59-A6C34878D82A}">
                    <a16:rowId xmlns:a16="http://schemas.microsoft.com/office/drawing/2014/main" val="10002"/>
                  </a:ext>
                </a:extLst>
              </a:tr>
            </a:tbl>
          </a:graphicData>
        </a:graphic>
      </p:graphicFrame>
      <p:sp>
        <p:nvSpPr>
          <p:cNvPr id="14" name="テキスト ボックス 13">
            <a:extLst>
              <a:ext uri="{FF2B5EF4-FFF2-40B4-BE49-F238E27FC236}">
                <a16:creationId xmlns:a16="http://schemas.microsoft.com/office/drawing/2014/main" id="{2F7D793F-E1F0-A898-B39A-D67E8D794E35}"/>
              </a:ext>
            </a:extLst>
          </p:cNvPr>
          <p:cNvSpPr txBox="1"/>
          <p:nvPr/>
        </p:nvSpPr>
        <p:spPr>
          <a:xfrm>
            <a:off x="6647080" y="2082991"/>
            <a:ext cx="2322532" cy="923330"/>
          </a:xfrm>
          <a:prstGeom prst="rect">
            <a:avLst/>
          </a:prstGeom>
          <a:noFill/>
        </p:spPr>
        <p:txBody>
          <a:bodyPr wrap="square" rtlCol="0">
            <a:spAutoFit/>
          </a:bodyPr>
          <a:lstStyle/>
          <a:p>
            <a:r>
              <a:rPr kumimoji="1" lang="en-US" altLang="ja-JP" dirty="0"/>
              <a:t>FEBIAD ion source</a:t>
            </a:r>
          </a:p>
          <a:p>
            <a:r>
              <a:rPr kumimoji="1" lang="en-US" altLang="ja-JP" dirty="0"/>
              <a:t>U 15g</a:t>
            </a:r>
            <a:endParaRPr lang="en-US" altLang="ja-JP" dirty="0"/>
          </a:p>
          <a:p>
            <a:r>
              <a:rPr kumimoji="1" lang="en-US" altLang="ja-JP" dirty="0"/>
              <a:t>10W electron beam</a:t>
            </a:r>
            <a:endParaRPr kumimoji="1" lang="ja-JP" altLang="en-US" dirty="0"/>
          </a:p>
        </p:txBody>
      </p:sp>
      <p:sp>
        <p:nvSpPr>
          <p:cNvPr id="15" name="テキスト ボックス 14">
            <a:extLst>
              <a:ext uri="{FF2B5EF4-FFF2-40B4-BE49-F238E27FC236}">
                <a16:creationId xmlns:a16="http://schemas.microsoft.com/office/drawing/2014/main" id="{C36F9D49-6ADD-844C-75AE-4BC85C477ECA}"/>
              </a:ext>
            </a:extLst>
          </p:cNvPr>
          <p:cNvSpPr txBox="1"/>
          <p:nvPr/>
        </p:nvSpPr>
        <p:spPr>
          <a:xfrm>
            <a:off x="2604747" y="1241019"/>
            <a:ext cx="3846694" cy="461665"/>
          </a:xfrm>
          <a:prstGeom prst="rect">
            <a:avLst/>
          </a:prstGeom>
          <a:noFill/>
        </p:spPr>
        <p:txBody>
          <a:bodyPr wrap="none" rtlCol="0">
            <a:spAutoFit/>
          </a:bodyPr>
          <a:lstStyle/>
          <a:p>
            <a:r>
              <a:rPr lang="en-US" altLang="ja-JP" sz="2400" dirty="0"/>
              <a:t>RI production with FEBIAD </a:t>
            </a:r>
            <a:endParaRPr kumimoji="1" lang="ja-JP" altLang="en-US" sz="2400" dirty="0"/>
          </a:p>
        </p:txBody>
      </p:sp>
    </p:spTree>
    <p:extLst>
      <p:ext uri="{BB962C8B-B14F-4D97-AF65-F5344CB8AC3E}">
        <p14:creationId xmlns:p14="http://schemas.microsoft.com/office/powerpoint/2010/main" val="1824401945"/>
      </p:ext>
    </p:extLst>
  </p:cSld>
  <p:clrMapOvr>
    <a:masterClrMapping/>
  </p:clrMapOvr>
  <mc:AlternateContent xmlns:mc="http://schemas.openxmlformats.org/markup-compatibility/2006" xmlns:p14="http://schemas.microsoft.com/office/powerpoint/2010/main">
    <mc:Choice Requires="p14">
      <p:transition spd="slow" p14:dur="2000" advTm="103254"/>
    </mc:Choice>
    <mc:Fallback xmlns="">
      <p:transition spd="slow" advTm="103254"/>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537DCAD-2757-E47C-55E7-B6A6D1D29502}"/>
              </a:ext>
            </a:extLst>
          </p:cNvPr>
          <p:cNvSpPr>
            <a:spLocks noGrp="1"/>
          </p:cNvSpPr>
          <p:nvPr>
            <p:ph type="sldNum" sz="quarter" idx="12"/>
          </p:nvPr>
        </p:nvSpPr>
        <p:spPr/>
        <p:txBody>
          <a:bodyPr/>
          <a:lstStyle/>
          <a:p>
            <a:fld id="{78A43CBD-4E66-4A6A-964F-BCBA6D9AB3B8}" type="slidenum">
              <a:rPr kumimoji="1" lang="ja-JP" altLang="en-US" smtClean="0"/>
              <a:t>13</a:t>
            </a:fld>
            <a:endParaRPr kumimoji="1" lang="ja-JP" altLang="en-US"/>
          </a:p>
        </p:txBody>
      </p:sp>
      <p:sp>
        <p:nvSpPr>
          <p:cNvPr id="4" name="テキスト ボックス 3">
            <a:extLst>
              <a:ext uri="{FF2B5EF4-FFF2-40B4-BE49-F238E27FC236}">
                <a16:creationId xmlns:a16="http://schemas.microsoft.com/office/drawing/2014/main" id="{8B3258A5-041D-71AC-EB97-370F1A3E4A40}"/>
              </a:ext>
            </a:extLst>
          </p:cNvPr>
          <p:cNvSpPr txBox="1"/>
          <p:nvPr/>
        </p:nvSpPr>
        <p:spPr>
          <a:xfrm>
            <a:off x="1522069" y="499182"/>
            <a:ext cx="6513386" cy="523220"/>
          </a:xfrm>
          <a:prstGeom prst="rect">
            <a:avLst/>
          </a:prstGeom>
          <a:noFill/>
        </p:spPr>
        <p:txBody>
          <a:bodyPr wrap="none" rtlCol="0">
            <a:spAutoFit/>
          </a:bodyPr>
          <a:lstStyle/>
          <a:p>
            <a:r>
              <a:rPr lang="en-US" altLang="ja-JP" sz="2800" dirty="0"/>
              <a:t>Two stage stacking </a:t>
            </a:r>
            <a:r>
              <a:rPr lang="en-US" altLang="ja-JP" sz="2800"/>
              <a:t>inside ERIS </a:t>
            </a:r>
            <a:r>
              <a:rPr lang="en-US" altLang="ja-JP" sz="2800" dirty="0"/>
              <a:t>&amp; FRAC</a:t>
            </a:r>
            <a:endParaRPr kumimoji="1" lang="ja-JP" altLang="en-US" sz="2800" dirty="0"/>
          </a:p>
        </p:txBody>
      </p:sp>
      <p:pic>
        <p:nvPicPr>
          <p:cNvPr id="5" name="図 4">
            <a:extLst>
              <a:ext uri="{FF2B5EF4-FFF2-40B4-BE49-F238E27FC236}">
                <a16:creationId xmlns:a16="http://schemas.microsoft.com/office/drawing/2014/main" id="{DD0DFFA9-35FE-46A1-ACC5-DEB9E8520282}"/>
              </a:ext>
            </a:extLst>
          </p:cNvPr>
          <p:cNvPicPr>
            <a:picLocks noChangeAspect="1"/>
          </p:cNvPicPr>
          <p:nvPr/>
        </p:nvPicPr>
        <p:blipFill>
          <a:blip r:embed="rId3"/>
          <a:stretch>
            <a:fillRect/>
          </a:stretch>
        </p:blipFill>
        <p:spPr>
          <a:xfrm>
            <a:off x="206765" y="3909988"/>
            <a:ext cx="6552534" cy="2675950"/>
          </a:xfrm>
          <a:prstGeom prst="rect">
            <a:avLst/>
          </a:prstGeom>
        </p:spPr>
      </p:pic>
      <p:sp>
        <p:nvSpPr>
          <p:cNvPr id="6" name="テキスト ボックス 5">
            <a:extLst>
              <a:ext uri="{FF2B5EF4-FFF2-40B4-BE49-F238E27FC236}">
                <a16:creationId xmlns:a16="http://schemas.microsoft.com/office/drawing/2014/main" id="{53FD50F9-2C08-4666-F977-F5D11884B904}"/>
              </a:ext>
            </a:extLst>
          </p:cNvPr>
          <p:cNvSpPr txBox="1"/>
          <p:nvPr/>
        </p:nvSpPr>
        <p:spPr>
          <a:xfrm>
            <a:off x="4550137" y="3736668"/>
            <a:ext cx="1785874" cy="400110"/>
          </a:xfrm>
          <a:prstGeom prst="rect">
            <a:avLst/>
          </a:prstGeom>
          <a:noFill/>
        </p:spPr>
        <p:txBody>
          <a:bodyPr wrap="none" rtlCol="0">
            <a:spAutoFit/>
          </a:bodyPr>
          <a:lstStyle/>
          <a:p>
            <a:r>
              <a:rPr lang="en-US" altLang="ja-JP" sz="2000" dirty="0"/>
              <a:t>FRAC</a:t>
            </a:r>
            <a:r>
              <a:rPr kumimoji="1" lang="en-US" altLang="ja-JP" sz="2000" dirty="0"/>
              <a:t> stacking</a:t>
            </a:r>
            <a:endParaRPr kumimoji="1" lang="ja-JP" altLang="en-US" sz="2000" dirty="0"/>
          </a:p>
        </p:txBody>
      </p:sp>
      <p:sp>
        <p:nvSpPr>
          <p:cNvPr id="7" name="テキスト ボックス 6">
            <a:extLst>
              <a:ext uri="{FF2B5EF4-FFF2-40B4-BE49-F238E27FC236}">
                <a16:creationId xmlns:a16="http://schemas.microsoft.com/office/drawing/2014/main" id="{A9759356-1D6E-325E-03AD-FB71229908B5}"/>
              </a:ext>
            </a:extLst>
          </p:cNvPr>
          <p:cNvSpPr txBox="1"/>
          <p:nvPr/>
        </p:nvSpPr>
        <p:spPr>
          <a:xfrm>
            <a:off x="1413063" y="3703021"/>
            <a:ext cx="1675459" cy="400110"/>
          </a:xfrm>
          <a:prstGeom prst="rect">
            <a:avLst/>
          </a:prstGeom>
          <a:noFill/>
        </p:spPr>
        <p:txBody>
          <a:bodyPr wrap="none" rtlCol="0">
            <a:spAutoFit/>
          </a:bodyPr>
          <a:lstStyle/>
          <a:p>
            <a:r>
              <a:rPr kumimoji="1" lang="en-US" altLang="ja-JP" sz="2000" dirty="0"/>
              <a:t>ERIS stacking</a:t>
            </a:r>
            <a:endParaRPr kumimoji="1" lang="ja-JP" altLang="en-US" sz="2000" dirty="0"/>
          </a:p>
        </p:txBody>
      </p:sp>
      <p:grpSp>
        <p:nvGrpSpPr>
          <p:cNvPr id="8" name="グループ化 7">
            <a:extLst>
              <a:ext uri="{FF2B5EF4-FFF2-40B4-BE49-F238E27FC236}">
                <a16:creationId xmlns:a16="http://schemas.microsoft.com/office/drawing/2014/main" id="{F258E5F3-48D8-3442-2C38-6FD025B7528E}"/>
              </a:ext>
            </a:extLst>
          </p:cNvPr>
          <p:cNvGrpSpPr/>
          <p:nvPr/>
        </p:nvGrpSpPr>
        <p:grpSpPr>
          <a:xfrm>
            <a:off x="252258" y="1805637"/>
            <a:ext cx="8715653" cy="1538786"/>
            <a:chOff x="1701256" y="1188361"/>
            <a:chExt cx="9989060" cy="1763613"/>
          </a:xfrm>
        </p:grpSpPr>
        <p:grpSp>
          <p:nvGrpSpPr>
            <p:cNvPr id="9" name="グループ化 8">
              <a:extLst>
                <a:ext uri="{FF2B5EF4-FFF2-40B4-BE49-F238E27FC236}">
                  <a16:creationId xmlns:a16="http://schemas.microsoft.com/office/drawing/2014/main" id="{D84A3BF7-29EF-B0C7-F685-B665441D8572}"/>
                </a:ext>
              </a:extLst>
            </p:cNvPr>
            <p:cNvGrpSpPr/>
            <p:nvPr/>
          </p:nvGrpSpPr>
          <p:grpSpPr>
            <a:xfrm>
              <a:off x="5643701" y="1199052"/>
              <a:ext cx="6046615" cy="1752922"/>
              <a:chOff x="6659701" y="1369385"/>
              <a:chExt cx="6046615" cy="1752922"/>
            </a:xfrm>
          </p:grpSpPr>
          <p:cxnSp>
            <p:nvCxnSpPr>
              <p:cNvPr id="16" name="直線コネクタ 15">
                <a:extLst>
                  <a:ext uri="{FF2B5EF4-FFF2-40B4-BE49-F238E27FC236}">
                    <a16:creationId xmlns:a16="http://schemas.microsoft.com/office/drawing/2014/main" id="{E91531D5-DE0E-AC21-B729-AE75C449830E}"/>
                  </a:ext>
                </a:extLst>
              </p:cNvPr>
              <p:cNvCxnSpPr>
                <a:cxnSpLocks/>
              </p:cNvCxnSpPr>
              <p:nvPr/>
            </p:nvCxnSpPr>
            <p:spPr>
              <a:xfrm flipH="1" flipV="1">
                <a:off x="8180363" y="2191049"/>
                <a:ext cx="1994650" cy="448130"/>
              </a:xfrm>
              <a:prstGeom prst="line">
                <a:avLst/>
              </a:prstGeom>
              <a:ln w="190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41EF70A5-434E-633A-66E4-9C23890EA7CB}"/>
                  </a:ext>
                </a:extLst>
              </p:cNvPr>
              <p:cNvCxnSpPr>
                <a:cxnSpLocks/>
              </p:cNvCxnSpPr>
              <p:nvPr/>
            </p:nvCxnSpPr>
            <p:spPr>
              <a:xfrm flipH="1">
                <a:off x="10163909" y="2226836"/>
                <a:ext cx="346385" cy="412343"/>
              </a:xfrm>
              <a:prstGeom prst="line">
                <a:avLst/>
              </a:prstGeom>
              <a:ln w="190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51E88D7A-A4CF-1043-9044-2ECE9F488A10}"/>
                  </a:ext>
                </a:extLst>
              </p:cNvPr>
              <p:cNvCxnSpPr>
                <a:cxnSpLocks/>
              </p:cNvCxnSpPr>
              <p:nvPr/>
            </p:nvCxnSpPr>
            <p:spPr>
              <a:xfrm flipH="1">
                <a:off x="7741921" y="1837284"/>
                <a:ext cx="368103" cy="0"/>
              </a:xfrm>
              <a:prstGeom prst="line">
                <a:avLst/>
              </a:prstGeom>
              <a:ln w="190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B4EB0C1C-E9BC-7C77-D93E-F24549F5D3B2}"/>
                  </a:ext>
                </a:extLst>
              </p:cNvPr>
              <p:cNvCxnSpPr>
                <a:cxnSpLocks/>
              </p:cNvCxnSpPr>
              <p:nvPr/>
            </p:nvCxnSpPr>
            <p:spPr>
              <a:xfrm flipH="1">
                <a:off x="10665656" y="1837284"/>
                <a:ext cx="368103" cy="0"/>
              </a:xfrm>
              <a:prstGeom prst="line">
                <a:avLst/>
              </a:prstGeom>
              <a:ln w="190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692F7789-F8D7-4AD1-6F41-4920DA1DBBB8}"/>
                  </a:ext>
                </a:extLst>
              </p:cNvPr>
              <p:cNvCxnSpPr>
                <a:cxnSpLocks/>
              </p:cNvCxnSpPr>
              <p:nvPr/>
            </p:nvCxnSpPr>
            <p:spPr>
              <a:xfrm flipH="1">
                <a:off x="7427742" y="1837284"/>
                <a:ext cx="314179" cy="1211743"/>
              </a:xfrm>
              <a:prstGeom prst="line">
                <a:avLst/>
              </a:prstGeom>
              <a:ln w="190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CC1803EE-C470-70D7-6862-A524824911B5}"/>
                  </a:ext>
                </a:extLst>
              </p:cNvPr>
              <p:cNvCxnSpPr>
                <a:cxnSpLocks/>
              </p:cNvCxnSpPr>
              <p:nvPr/>
            </p:nvCxnSpPr>
            <p:spPr>
              <a:xfrm>
                <a:off x="8110024" y="1848698"/>
                <a:ext cx="81323" cy="366178"/>
              </a:xfrm>
              <a:prstGeom prst="line">
                <a:avLst/>
              </a:prstGeom>
              <a:ln w="190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80D2D127-E6D2-52C3-AC4E-B8794BEBDF61}"/>
                  </a:ext>
                </a:extLst>
              </p:cNvPr>
              <p:cNvCxnSpPr>
                <a:cxnSpLocks/>
              </p:cNvCxnSpPr>
              <p:nvPr/>
            </p:nvCxnSpPr>
            <p:spPr>
              <a:xfrm>
                <a:off x="11030242" y="1848698"/>
                <a:ext cx="314179" cy="1211743"/>
              </a:xfrm>
              <a:prstGeom prst="line">
                <a:avLst/>
              </a:prstGeom>
              <a:ln w="190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9CF9FC91-33EB-F5FB-BFEB-F2FF35630C26}"/>
                  </a:ext>
                </a:extLst>
              </p:cNvPr>
              <p:cNvCxnSpPr>
                <a:cxnSpLocks/>
              </p:cNvCxnSpPr>
              <p:nvPr/>
            </p:nvCxnSpPr>
            <p:spPr>
              <a:xfrm flipH="1">
                <a:off x="10510294" y="1837284"/>
                <a:ext cx="155362" cy="389552"/>
              </a:xfrm>
              <a:prstGeom prst="line">
                <a:avLst/>
              </a:prstGeom>
              <a:ln w="190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5FB83628-2367-17CF-1BA9-AF734E55A117}"/>
                  </a:ext>
                </a:extLst>
              </p:cNvPr>
              <p:cNvCxnSpPr>
                <a:cxnSpLocks/>
              </p:cNvCxnSpPr>
              <p:nvPr/>
            </p:nvCxnSpPr>
            <p:spPr>
              <a:xfrm flipH="1">
                <a:off x="7721057" y="2327737"/>
                <a:ext cx="368103" cy="0"/>
              </a:xfrm>
              <a:prstGeom prst="line">
                <a:avLst/>
              </a:prstGeom>
              <a:ln w="19050">
                <a:solidFill>
                  <a:schemeClr val="accent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C0F54050-ECA4-D392-58EC-3A68282FEE14}"/>
                  </a:ext>
                </a:extLst>
              </p:cNvPr>
              <p:cNvCxnSpPr>
                <a:cxnSpLocks/>
              </p:cNvCxnSpPr>
              <p:nvPr/>
            </p:nvCxnSpPr>
            <p:spPr>
              <a:xfrm flipH="1">
                <a:off x="7402519" y="2339150"/>
                <a:ext cx="293315" cy="721290"/>
              </a:xfrm>
              <a:prstGeom prst="line">
                <a:avLst/>
              </a:prstGeom>
              <a:ln w="19050">
                <a:solidFill>
                  <a:schemeClr val="accent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241FA8DD-0559-8006-E766-A8CDB7CE9E6B}"/>
                  </a:ext>
                </a:extLst>
              </p:cNvPr>
              <p:cNvCxnSpPr>
                <a:cxnSpLocks/>
              </p:cNvCxnSpPr>
              <p:nvPr/>
            </p:nvCxnSpPr>
            <p:spPr>
              <a:xfrm flipH="1">
                <a:off x="8097855" y="2191049"/>
                <a:ext cx="93492" cy="150359"/>
              </a:xfrm>
              <a:prstGeom prst="line">
                <a:avLst/>
              </a:prstGeom>
              <a:ln w="19050">
                <a:solidFill>
                  <a:schemeClr val="accent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B7C1AEE5-0AE8-E44C-D612-959DE71F792E}"/>
                  </a:ext>
                </a:extLst>
              </p:cNvPr>
              <p:cNvCxnSpPr>
                <a:cxnSpLocks/>
              </p:cNvCxnSpPr>
              <p:nvPr/>
            </p:nvCxnSpPr>
            <p:spPr>
              <a:xfrm>
                <a:off x="8666480" y="1975753"/>
                <a:ext cx="1342044"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フリーフォーム: 図形 27">
                <a:extLst>
                  <a:ext uri="{FF2B5EF4-FFF2-40B4-BE49-F238E27FC236}">
                    <a16:creationId xmlns:a16="http://schemas.microsoft.com/office/drawing/2014/main" id="{105188B0-EF95-3EF5-C867-1588C544F306}"/>
                  </a:ext>
                </a:extLst>
              </p:cNvPr>
              <p:cNvSpPr/>
              <p:nvPr/>
            </p:nvSpPr>
            <p:spPr>
              <a:xfrm rot="5161961">
                <a:off x="10195159" y="1837651"/>
                <a:ext cx="165358" cy="426720"/>
              </a:xfrm>
              <a:custGeom>
                <a:avLst/>
                <a:gdLst>
                  <a:gd name="connsiteX0" fmla="*/ 0 w 465513"/>
                  <a:gd name="connsiteY0" fmla="*/ 426720 h 426720"/>
                  <a:gd name="connsiteX1" fmla="*/ 249382 w 465513"/>
                  <a:gd name="connsiteY1" fmla="*/ 0 h 426720"/>
                  <a:gd name="connsiteX2" fmla="*/ 465513 w 465513"/>
                  <a:gd name="connsiteY2" fmla="*/ 426720 h 426720"/>
                </a:gdLst>
                <a:ahLst/>
                <a:cxnLst>
                  <a:cxn ang="0">
                    <a:pos x="connsiteX0" y="connsiteY0"/>
                  </a:cxn>
                  <a:cxn ang="0">
                    <a:pos x="connsiteX1" y="connsiteY1"/>
                  </a:cxn>
                  <a:cxn ang="0">
                    <a:pos x="connsiteX2" y="connsiteY2"/>
                  </a:cxn>
                </a:cxnLst>
                <a:rect l="l" t="t" r="r" b="b"/>
                <a:pathLst>
                  <a:path w="465513" h="426720">
                    <a:moveTo>
                      <a:pt x="0" y="426720"/>
                    </a:moveTo>
                    <a:cubicBezTo>
                      <a:pt x="85898" y="213360"/>
                      <a:pt x="171797" y="0"/>
                      <a:pt x="249382" y="0"/>
                    </a:cubicBezTo>
                    <a:cubicBezTo>
                      <a:pt x="326967" y="0"/>
                      <a:pt x="396240" y="213360"/>
                      <a:pt x="465513" y="426720"/>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矢印コネクタ 28">
                <a:extLst>
                  <a:ext uri="{FF2B5EF4-FFF2-40B4-BE49-F238E27FC236}">
                    <a16:creationId xmlns:a16="http://schemas.microsoft.com/office/drawing/2014/main" id="{EA98EF9F-8B80-FA68-302D-EA130825B49F}"/>
                  </a:ext>
                </a:extLst>
              </p:cNvPr>
              <p:cNvCxnSpPr>
                <a:cxnSpLocks/>
              </p:cNvCxnSpPr>
              <p:nvPr/>
            </p:nvCxnSpPr>
            <p:spPr>
              <a:xfrm flipH="1">
                <a:off x="9297263" y="2141932"/>
                <a:ext cx="708688" cy="632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フリーフォーム: 図形 29">
                <a:extLst>
                  <a:ext uri="{FF2B5EF4-FFF2-40B4-BE49-F238E27FC236}">
                    <a16:creationId xmlns:a16="http://schemas.microsoft.com/office/drawing/2014/main" id="{C2F4666C-2DAC-186A-FAF4-D23F8B830B07}"/>
                  </a:ext>
                </a:extLst>
              </p:cNvPr>
              <p:cNvSpPr/>
              <p:nvPr/>
            </p:nvSpPr>
            <p:spPr>
              <a:xfrm rot="16438039" flipH="1">
                <a:off x="8881095" y="2001660"/>
                <a:ext cx="165358" cy="426720"/>
              </a:xfrm>
              <a:custGeom>
                <a:avLst/>
                <a:gdLst>
                  <a:gd name="connsiteX0" fmla="*/ 0 w 465513"/>
                  <a:gd name="connsiteY0" fmla="*/ 426720 h 426720"/>
                  <a:gd name="connsiteX1" fmla="*/ 249382 w 465513"/>
                  <a:gd name="connsiteY1" fmla="*/ 0 h 426720"/>
                  <a:gd name="connsiteX2" fmla="*/ 465513 w 465513"/>
                  <a:gd name="connsiteY2" fmla="*/ 426720 h 426720"/>
                </a:gdLst>
                <a:ahLst/>
                <a:cxnLst>
                  <a:cxn ang="0">
                    <a:pos x="connsiteX0" y="connsiteY0"/>
                  </a:cxn>
                  <a:cxn ang="0">
                    <a:pos x="connsiteX1" y="connsiteY1"/>
                  </a:cxn>
                  <a:cxn ang="0">
                    <a:pos x="connsiteX2" y="connsiteY2"/>
                  </a:cxn>
                </a:cxnLst>
                <a:rect l="l" t="t" r="r" b="b"/>
                <a:pathLst>
                  <a:path w="465513" h="426720">
                    <a:moveTo>
                      <a:pt x="0" y="426720"/>
                    </a:moveTo>
                    <a:cubicBezTo>
                      <a:pt x="85898" y="213360"/>
                      <a:pt x="171797" y="0"/>
                      <a:pt x="249382" y="0"/>
                    </a:cubicBezTo>
                    <a:cubicBezTo>
                      <a:pt x="326967" y="0"/>
                      <a:pt x="396240" y="213360"/>
                      <a:pt x="465513" y="426720"/>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a:extLst>
                  <a:ext uri="{FF2B5EF4-FFF2-40B4-BE49-F238E27FC236}">
                    <a16:creationId xmlns:a16="http://schemas.microsoft.com/office/drawing/2014/main" id="{B7EB49FE-BB03-0FFE-6FB7-1B16D9626AD9}"/>
                  </a:ext>
                </a:extLst>
              </p:cNvPr>
              <p:cNvCxnSpPr>
                <a:cxnSpLocks/>
              </p:cNvCxnSpPr>
              <p:nvPr/>
            </p:nvCxnSpPr>
            <p:spPr>
              <a:xfrm>
                <a:off x="9252683" y="2312263"/>
                <a:ext cx="753268" cy="10285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E4342959-688F-414E-3E9B-A102C5714BAE}"/>
                  </a:ext>
                </a:extLst>
              </p:cNvPr>
              <p:cNvSpPr txBox="1"/>
              <p:nvPr/>
            </p:nvSpPr>
            <p:spPr>
              <a:xfrm>
                <a:off x="8449880" y="2699013"/>
                <a:ext cx="1921429" cy="423294"/>
              </a:xfrm>
              <a:prstGeom prst="rect">
                <a:avLst/>
              </a:prstGeom>
              <a:noFill/>
            </p:spPr>
            <p:txBody>
              <a:bodyPr wrap="none" rtlCol="0">
                <a:spAutoFit/>
              </a:bodyPr>
              <a:lstStyle/>
              <a:p>
                <a:r>
                  <a:rPr kumimoji="1" lang="en-US" altLang="ja-JP" dirty="0"/>
                  <a:t>FRAC Potential</a:t>
                </a:r>
                <a:endParaRPr kumimoji="1" lang="ja-JP" altLang="en-US" dirty="0"/>
              </a:p>
            </p:txBody>
          </p:sp>
          <p:sp>
            <p:nvSpPr>
              <p:cNvPr id="33" name="テキスト ボックス 32">
                <a:extLst>
                  <a:ext uri="{FF2B5EF4-FFF2-40B4-BE49-F238E27FC236}">
                    <a16:creationId xmlns:a16="http://schemas.microsoft.com/office/drawing/2014/main" id="{BE561779-2C2D-435A-7818-9EE052A55397}"/>
                  </a:ext>
                </a:extLst>
              </p:cNvPr>
              <p:cNvSpPr txBox="1"/>
              <p:nvPr/>
            </p:nvSpPr>
            <p:spPr>
              <a:xfrm>
                <a:off x="11155341" y="1850956"/>
                <a:ext cx="1550975" cy="423294"/>
              </a:xfrm>
              <a:prstGeom prst="rect">
                <a:avLst/>
              </a:prstGeom>
              <a:noFill/>
            </p:spPr>
            <p:txBody>
              <a:bodyPr wrap="none" rtlCol="0">
                <a:spAutoFit/>
              </a:bodyPr>
              <a:lstStyle/>
              <a:p>
                <a:r>
                  <a:rPr kumimoji="1" lang="en-US" altLang="ja-JP" dirty="0"/>
                  <a:t>Pulse beam</a:t>
                </a:r>
                <a:endParaRPr kumimoji="1" lang="ja-JP" altLang="en-US" dirty="0"/>
              </a:p>
            </p:txBody>
          </p:sp>
          <p:sp>
            <p:nvSpPr>
              <p:cNvPr id="34" name="矢印: 右 33">
                <a:extLst>
                  <a:ext uri="{FF2B5EF4-FFF2-40B4-BE49-F238E27FC236}">
                    <a16:creationId xmlns:a16="http://schemas.microsoft.com/office/drawing/2014/main" id="{94A23EEF-059E-BCC1-753E-A39F5A08E69E}"/>
                  </a:ext>
                </a:extLst>
              </p:cNvPr>
              <p:cNvSpPr/>
              <p:nvPr/>
            </p:nvSpPr>
            <p:spPr>
              <a:xfrm>
                <a:off x="10860547" y="2427067"/>
                <a:ext cx="777076" cy="44735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矢印コネクタ 34">
                <a:extLst>
                  <a:ext uri="{FF2B5EF4-FFF2-40B4-BE49-F238E27FC236}">
                    <a16:creationId xmlns:a16="http://schemas.microsoft.com/office/drawing/2014/main" id="{5A510F83-44E6-2E61-501A-0970A1E7E015}"/>
                  </a:ext>
                </a:extLst>
              </p:cNvPr>
              <p:cNvCxnSpPr/>
              <p:nvPr/>
            </p:nvCxnSpPr>
            <p:spPr>
              <a:xfrm>
                <a:off x="7911328" y="1837284"/>
                <a:ext cx="0" cy="464778"/>
              </a:xfrm>
              <a:prstGeom prst="straightConnector1">
                <a:avLst/>
              </a:prstGeom>
              <a:ln w="25400">
                <a:solidFill>
                  <a:schemeClr val="accent6">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3A983FC0-3670-0DBB-97A1-F8EB8CA8AFCA}"/>
                  </a:ext>
                </a:extLst>
              </p:cNvPr>
              <p:cNvSpPr txBox="1"/>
              <p:nvPr/>
            </p:nvSpPr>
            <p:spPr>
              <a:xfrm>
                <a:off x="6659701" y="1369385"/>
                <a:ext cx="2750893" cy="423294"/>
              </a:xfrm>
              <a:prstGeom prst="rect">
                <a:avLst/>
              </a:prstGeom>
              <a:noFill/>
            </p:spPr>
            <p:txBody>
              <a:bodyPr wrap="none" rtlCol="0">
                <a:spAutoFit/>
              </a:bodyPr>
              <a:lstStyle/>
              <a:p>
                <a:r>
                  <a:rPr lang="en-US" altLang="ja-JP" dirty="0"/>
                  <a:t>Pulse beam</a:t>
                </a:r>
                <a:r>
                  <a:rPr kumimoji="1" lang="en-US" altLang="ja-JP" dirty="0"/>
                  <a:t> from ERIS</a:t>
                </a:r>
                <a:endParaRPr kumimoji="1" lang="ja-JP" altLang="en-US" dirty="0"/>
              </a:p>
            </p:txBody>
          </p:sp>
          <p:sp>
            <p:nvSpPr>
              <p:cNvPr id="37" name="矢印: 右 36">
                <a:extLst>
                  <a:ext uri="{FF2B5EF4-FFF2-40B4-BE49-F238E27FC236}">
                    <a16:creationId xmlns:a16="http://schemas.microsoft.com/office/drawing/2014/main" id="{B5129F87-7311-8A5E-C12E-CC7664BEF53C}"/>
                  </a:ext>
                </a:extLst>
              </p:cNvPr>
              <p:cNvSpPr/>
              <p:nvPr/>
            </p:nvSpPr>
            <p:spPr>
              <a:xfrm>
                <a:off x="8251306" y="1891081"/>
                <a:ext cx="310222" cy="17859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矢印: 右 37">
                <a:extLst>
                  <a:ext uri="{FF2B5EF4-FFF2-40B4-BE49-F238E27FC236}">
                    <a16:creationId xmlns:a16="http://schemas.microsoft.com/office/drawing/2014/main" id="{A1BB2A23-FF48-FFB4-0F00-8776A5ED08C7}"/>
                  </a:ext>
                </a:extLst>
              </p:cNvPr>
              <p:cNvSpPr/>
              <p:nvPr/>
            </p:nvSpPr>
            <p:spPr>
              <a:xfrm>
                <a:off x="7313971" y="1886457"/>
                <a:ext cx="310222" cy="17859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矢印: 右 38">
                <a:extLst>
                  <a:ext uri="{FF2B5EF4-FFF2-40B4-BE49-F238E27FC236}">
                    <a16:creationId xmlns:a16="http://schemas.microsoft.com/office/drawing/2014/main" id="{E1F16E6E-FDDB-9E98-9CBF-911A56C85F74}"/>
                  </a:ext>
                </a:extLst>
              </p:cNvPr>
              <p:cNvSpPr/>
              <p:nvPr/>
            </p:nvSpPr>
            <p:spPr>
              <a:xfrm>
                <a:off x="6770281" y="1886457"/>
                <a:ext cx="310222" cy="17859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 name="図 9">
              <a:extLst>
                <a:ext uri="{FF2B5EF4-FFF2-40B4-BE49-F238E27FC236}">
                  <a16:creationId xmlns:a16="http://schemas.microsoft.com/office/drawing/2014/main" id="{B2B3AC40-0821-E86F-35CB-E0604C1F5DB0}"/>
                </a:ext>
              </a:extLst>
            </p:cNvPr>
            <p:cNvPicPr>
              <a:picLocks noChangeAspect="1"/>
            </p:cNvPicPr>
            <p:nvPr/>
          </p:nvPicPr>
          <p:blipFill>
            <a:blip r:embed="rId4"/>
            <a:stretch>
              <a:fillRect/>
            </a:stretch>
          </p:blipFill>
          <p:spPr>
            <a:xfrm>
              <a:off x="1701256" y="1188361"/>
              <a:ext cx="2791706" cy="1384634"/>
            </a:xfrm>
            <a:prstGeom prst="rect">
              <a:avLst/>
            </a:prstGeom>
          </p:spPr>
        </p:pic>
        <p:sp>
          <p:nvSpPr>
            <p:cNvPr id="11" name="矢印: 右 10">
              <a:extLst>
                <a:ext uri="{FF2B5EF4-FFF2-40B4-BE49-F238E27FC236}">
                  <a16:creationId xmlns:a16="http://schemas.microsoft.com/office/drawing/2014/main" id="{4D5D6225-A72E-6A90-6396-21452A857EC2}"/>
                </a:ext>
              </a:extLst>
            </p:cNvPr>
            <p:cNvSpPr/>
            <p:nvPr/>
          </p:nvSpPr>
          <p:spPr>
            <a:xfrm>
              <a:off x="5206616" y="1718514"/>
              <a:ext cx="310222" cy="17859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右 11">
              <a:extLst>
                <a:ext uri="{FF2B5EF4-FFF2-40B4-BE49-F238E27FC236}">
                  <a16:creationId xmlns:a16="http://schemas.microsoft.com/office/drawing/2014/main" id="{D3F56565-0997-D55C-D44A-1FB0AD87A1E7}"/>
                </a:ext>
              </a:extLst>
            </p:cNvPr>
            <p:cNvSpPr/>
            <p:nvPr/>
          </p:nvSpPr>
          <p:spPr>
            <a:xfrm>
              <a:off x="4695189" y="1710593"/>
              <a:ext cx="310222" cy="17859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右 12">
              <a:extLst>
                <a:ext uri="{FF2B5EF4-FFF2-40B4-BE49-F238E27FC236}">
                  <a16:creationId xmlns:a16="http://schemas.microsoft.com/office/drawing/2014/main" id="{19D6B61B-FACA-6C99-D023-38DEBE886227}"/>
                </a:ext>
              </a:extLst>
            </p:cNvPr>
            <p:cNvSpPr/>
            <p:nvPr/>
          </p:nvSpPr>
          <p:spPr>
            <a:xfrm>
              <a:off x="4156601" y="1718514"/>
              <a:ext cx="310222" cy="17859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左右 13">
              <a:extLst>
                <a:ext uri="{FF2B5EF4-FFF2-40B4-BE49-F238E27FC236}">
                  <a16:creationId xmlns:a16="http://schemas.microsoft.com/office/drawing/2014/main" id="{7AFB3B82-B2CD-818A-BCC7-6C451D9C1E3F}"/>
                </a:ext>
              </a:extLst>
            </p:cNvPr>
            <p:cNvSpPr/>
            <p:nvPr/>
          </p:nvSpPr>
          <p:spPr>
            <a:xfrm>
              <a:off x="3428623" y="1732457"/>
              <a:ext cx="392056" cy="175777"/>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A339990A-10E4-029A-5749-DAACAAB22B87}"/>
                </a:ext>
              </a:extLst>
            </p:cNvPr>
            <p:cNvSpPr txBox="1"/>
            <p:nvPr/>
          </p:nvSpPr>
          <p:spPr>
            <a:xfrm>
              <a:off x="2536667" y="2516925"/>
              <a:ext cx="2523520" cy="423294"/>
            </a:xfrm>
            <a:prstGeom prst="rect">
              <a:avLst/>
            </a:prstGeom>
            <a:noFill/>
          </p:spPr>
          <p:txBody>
            <a:bodyPr wrap="none" rtlCol="0">
              <a:spAutoFit/>
            </a:bodyPr>
            <a:lstStyle/>
            <a:p>
              <a:r>
                <a:rPr lang="en-US" altLang="ja-JP" dirty="0"/>
                <a:t>Stacking inside E</a:t>
              </a:r>
              <a:r>
                <a:rPr kumimoji="1" lang="en-US" altLang="ja-JP" dirty="0"/>
                <a:t>RIS</a:t>
              </a:r>
              <a:endParaRPr kumimoji="1" lang="ja-JP" altLang="en-US" dirty="0"/>
            </a:p>
          </p:txBody>
        </p:sp>
      </p:grpSp>
      <p:sp>
        <p:nvSpPr>
          <p:cNvPr id="40" name="テキスト ボックス 39">
            <a:extLst>
              <a:ext uri="{FF2B5EF4-FFF2-40B4-BE49-F238E27FC236}">
                <a16:creationId xmlns:a16="http://schemas.microsoft.com/office/drawing/2014/main" id="{6DD7AC0F-C4CF-1C6F-2D90-C3D101B6BBC7}"/>
              </a:ext>
            </a:extLst>
          </p:cNvPr>
          <p:cNvSpPr txBox="1"/>
          <p:nvPr/>
        </p:nvSpPr>
        <p:spPr>
          <a:xfrm>
            <a:off x="255259" y="1247538"/>
            <a:ext cx="6494352" cy="461665"/>
          </a:xfrm>
          <a:prstGeom prst="rect">
            <a:avLst/>
          </a:prstGeom>
          <a:noFill/>
        </p:spPr>
        <p:txBody>
          <a:bodyPr wrap="square" rtlCol="0">
            <a:spAutoFit/>
          </a:bodyPr>
          <a:lstStyle/>
          <a:p>
            <a:r>
              <a:rPr kumimoji="1" lang="en-US" altLang="ja-JP" sz="2400" b="1" dirty="0"/>
              <a:t>Conversion from DC to pulse beam</a:t>
            </a:r>
            <a:endParaRPr kumimoji="1" lang="ja-JP" altLang="en-US" sz="2400" b="1" dirty="0"/>
          </a:p>
        </p:txBody>
      </p:sp>
      <p:sp>
        <p:nvSpPr>
          <p:cNvPr id="41" name="正方形/長方形 40">
            <a:extLst>
              <a:ext uri="{FF2B5EF4-FFF2-40B4-BE49-F238E27FC236}">
                <a16:creationId xmlns:a16="http://schemas.microsoft.com/office/drawing/2014/main" id="{1E770C9E-E02A-6EA3-44CD-98A5B85BB6DE}"/>
              </a:ext>
            </a:extLst>
          </p:cNvPr>
          <p:cNvSpPr/>
          <p:nvPr/>
        </p:nvSpPr>
        <p:spPr>
          <a:xfrm>
            <a:off x="1836445" y="4744708"/>
            <a:ext cx="2697213" cy="646331"/>
          </a:xfrm>
          <a:prstGeom prst="rect">
            <a:avLst/>
          </a:prstGeom>
          <a:noFill/>
        </p:spPr>
        <p:txBody>
          <a:bodyPr wrap="none" lIns="91440" tIns="45720" rIns="91440" bIns="45720">
            <a:spAutoFit/>
          </a:bodyPr>
          <a:lstStyle/>
          <a:p>
            <a:pPr algn="ctr"/>
            <a:r>
              <a:rPr lang="en-US" altLang="ja-JP" sz="3600" b="1" cap="none" spc="0">
                <a:ln w="22225">
                  <a:solidFill>
                    <a:schemeClr val="accent2"/>
                  </a:solidFill>
                  <a:prstDash val="solid"/>
                </a:ln>
                <a:noFill/>
                <a:effectLst>
                  <a:outerShdw blurRad="50800" dist="38100" dir="2700000" algn="tl" rotWithShape="0">
                    <a:prstClr val="black">
                      <a:alpha val="40000"/>
                    </a:prstClr>
                  </a:outerShdw>
                </a:effectLst>
              </a:rPr>
              <a:t>Preliminary</a:t>
            </a:r>
            <a:endParaRPr lang="ja-JP" altLang="en-US" sz="3600" b="1" cap="none" spc="0" dirty="0">
              <a:ln w="22225">
                <a:solidFill>
                  <a:schemeClr val="accent2"/>
                </a:solidFill>
                <a:prstDash val="solid"/>
              </a:ln>
              <a:noFill/>
              <a:effectLst>
                <a:outerShdw blurRad="50800" dist="38100" dir="2700000" algn="tl" rotWithShape="0">
                  <a:prstClr val="black">
                    <a:alpha val="40000"/>
                  </a:prstClr>
                </a:outerShdw>
              </a:effectLst>
            </a:endParaRPr>
          </a:p>
        </p:txBody>
      </p:sp>
      <p:pic>
        <p:nvPicPr>
          <p:cNvPr id="3" name="図 2" descr="屋内, テーブル, 座る, イエロー が含まれている画像&#10;&#10;自動的に生成された説明">
            <a:extLst>
              <a:ext uri="{FF2B5EF4-FFF2-40B4-BE49-F238E27FC236}">
                <a16:creationId xmlns:a16="http://schemas.microsoft.com/office/drawing/2014/main" id="{ED2750CF-9BFA-C991-5DD0-87B45D551D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9611" y="3499392"/>
            <a:ext cx="2237024" cy="1677768"/>
          </a:xfrm>
          <a:prstGeom prst="rect">
            <a:avLst/>
          </a:prstGeom>
        </p:spPr>
      </p:pic>
    </p:spTree>
    <p:extLst>
      <p:ext uri="{BB962C8B-B14F-4D97-AF65-F5344CB8AC3E}">
        <p14:creationId xmlns:p14="http://schemas.microsoft.com/office/powerpoint/2010/main" val="1243638352"/>
      </p:ext>
    </p:extLst>
  </p:cSld>
  <p:clrMapOvr>
    <a:masterClrMapping/>
  </p:clrMapOvr>
  <mc:AlternateContent xmlns:mc="http://schemas.openxmlformats.org/markup-compatibility/2006" xmlns:p14="http://schemas.microsoft.com/office/powerpoint/2010/main">
    <mc:Choice Requires="p14">
      <p:transition spd="slow" p14:dur="2000" advTm="81792"/>
    </mc:Choice>
    <mc:Fallback xmlns="">
      <p:transition spd="slow" advTm="8179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830E440-3AE6-3A91-DA6F-FB08AF61D2B5}"/>
              </a:ext>
            </a:extLst>
          </p:cNvPr>
          <p:cNvSpPr>
            <a:spLocks noGrp="1"/>
          </p:cNvSpPr>
          <p:nvPr>
            <p:ph type="sldNum" sz="quarter" idx="12"/>
          </p:nvPr>
        </p:nvSpPr>
        <p:spPr/>
        <p:txBody>
          <a:bodyPr/>
          <a:lstStyle/>
          <a:p>
            <a:fld id="{78A43CBD-4E66-4A6A-964F-BCBA6D9AB3B8}" type="slidenum">
              <a:rPr kumimoji="1" lang="ja-JP" altLang="en-US" smtClean="0"/>
              <a:t>14</a:t>
            </a:fld>
            <a:endParaRPr kumimoji="1" lang="ja-JP" altLang="en-US"/>
          </a:p>
        </p:txBody>
      </p:sp>
      <p:pic>
        <p:nvPicPr>
          <p:cNvPr id="4" name="図 3" descr="屋内, モニター, 座る, テーブル が含まれている画像&#10;&#10;自動的に生成された説明">
            <a:extLst>
              <a:ext uri="{FF2B5EF4-FFF2-40B4-BE49-F238E27FC236}">
                <a16:creationId xmlns:a16="http://schemas.microsoft.com/office/drawing/2014/main" id="{E0F3E194-119F-F862-DA41-3A5C8105FF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856" y="1835380"/>
            <a:ext cx="4164888" cy="3340634"/>
          </a:xfrm>
          <a:prstGeom prst="rect">
            <a:avLst/>
          </a:prstGeom>
        </p:spPr>
      </p:pic>
      <p:sp>
        <p:nvSpPr>
          <p:cNvPr id="5" name="テキスト ボックス 4">
            <a:extLst>
              <a:ext uri="{FF2B5EF4-FFF2-40B4-BE49-F238E27FC236}">
                <a16:creationId xmlns:a16="http://schemas.microsoft.com/office/drawing/2014/main" id="{9E9D5806-0B9A-4C80-1212-9953C76FBC89}"/>
              </a:ext>
            </a:extLst>
          </p:cNvPr>
          <p:cNvSpPr txBox="1"/>
          <p:nvPr/>
        </p:nvSpPr>
        <p:spPr>
          <a:xfrm>
            <a:off x="145658" y="1502394"/>
            <a:ext cx="6129307" cy="400110"/>
          </a:xfrm>
          <a:prstGeom prst="rect">
            <a:avLst/>
          </a:prstGeom>
          <a:noFill/>
        </p:spPr>
        <p:txBody>
          <a:bodyPr wrap="none" rtlCol="0">
            <a:spAutoFit/>
          </a:bodyPr>
          <a:lstStyle/>
          <a:p>
            <a:r>
              <a:rPr kumimoji="1" lang="en-US" altLang="ja-JP" sz="2000" dirty="0">
                <a:solidFill>
                  <a:srgbClr val="C00000"/>
                </a:solidFill>
              </a:rPr>
              <a:t>ERIS 40 Hz, FRAC 1 Hz</a:t>
            </a:r>
            <a:r>
              <a:rPr kumimoji="1" lang="en-US" altLang="ja-JP" sz="2000" dirty="0"/>
              <a:t>, RTM 15W, U 28g at FRAC exit</a:t>
            </a:r>
            <a:endParaRPr kumimoji="1" lang="ja-JP" altLang="en-US" sz="2000" dirty="0"/>
          </a:p>
        </p:txBody>
      </p:sp>
      <p:sp>
        <p:nvSpPr>
          <p:cNvPr id="6" name="テキスト ボックス 5">
            <a:extLst>
              <a:ext uri="{FF2B5EF4-FFF2-40B4-BE49-F238E27FC236}">
                <a16:creationId xmlns:a16="http://schemas.microsoft.com/office/drawing/2014/main" id="{A7A65885-5A7D-D9CA-5EF4-827F15E05833}"/>
              </a:ext>
            </a:extLst>
          </p:cNvPr>
          <p:cNvSpPr txBox="1"/>
          <p:nvPr/>
        </p:nvSpPr>
        <p:spPr>
          <a:xfrm>
            <a:off x="2216222" y="5048348"/>
            <a:ext cx="1292341" cy="400110"/>
          </a:xfrm>
          <a:prstGeom prst="rect">
            <a:avLst/>
          </a:prstGeom>
          <a:noFill/>
        </p:spPr>
        <p:txBody>
          <a:bodyPr wrap="none" rtlCol="0">
            <a:spAutoFit/>
          </a:bodyPr>
          <a:lstStyle/>
          <a:p>
            <a:r>
              <a:rPr kumimoji="1" lang="en-US" altLang="ja-JP" sz="2000" dirty="0"/>
              <a:t>Time [</a:t>
            </a:r>
            <a:r>
              <a:rPr kumimoji="1" lang="en-US" altLang="ja-JP" sz="2000" dirty="0" err="1"/>
              <a:t>ms</a:t>
            </a:r>
            <a:r>
              <a:rPr kumimoji="1" lang="en-US" altLang="ja-JP" sz="2000" dirty="0"/>
              <a:t>]</a:t>
            </a:r>
            <a:endParaRPr kumimoji="1" lang="ja-JP" altLang="en-US" sz="2000" dirty="0"/>
          </a:p>
        </p:txBody>
      </p:sp>
      <p:sp>
        <p:nvSpPr>
          <p:cNvPr id="7" name="テキスト ボックス 6">
            <a:extLst>
              <a:ext uri="{FF2B5EF4-FFF2-40B4-BE49-F238E27FC236}">
                <a16:creationId xmlns:a16="http://schemas.microsoft.com/office/drawing/2014/main" id="{08783490-C714-4C26-6769-5CA4337B544C}"/>
              </a:ext>
            </a:extLst>
          </p:cNvPr>
          <p:cNvSpPr txBox="1"/>
          <p:nvPr/>
        </p:nvSpPr>
        <p:spPr>
          <a:xfrm rot="16200000">
            <a:off x="-142620" y="3099660"/>
            <a:ext cx="1425262" cy="400110"/>
          </a:xfrm>
          <a:prstGeom prst="rect">
            <a:avLst/>
          </a:prstGeom>
          <a:noFill/>
        </p:spPr>
        <p:txBody>
          <a:bodyPr wrap="none" rtlCol="0">
            <a:spAutoFit/>
          </a:bodyPr>
          <a:lstStyle/>
          <a:p>
            <a:r>
              <a:rPr kumimoji="1" lang="en-US" altLang="ja-JP" sz="2000" dirty="0"/>
              <a:t>Voltage [V]</a:t>
            </a:r>
            <a:endParaRPr kumimoji="1" lang="ja-JP" altLang="en-US" sz="2000" dirty="0"/>
          </a:p>
        </p:txBody>
      </p:sp>
      <p:sp>
        <p:nvSpPr>
          <p:cNvPr id="8" name="テキスト ボックス 7">
            <a:extLst>
              <a:ext uri="{FF2B5EF4-FFF2-40B4-BE49-F238E27FC236}">
                <a16:creationId xmlns:a16="http://schemas.microsoft.com/office/drawing/2014/main" id="{D6D4670D-06A6-9F65-60A8-1C711D933E01}"/>
              </a:ext>
            </a:extLst>
          </p:cNvPr>
          <p:cNvSpPr txBox="1"/>
          <p:nvPr/>
        </p:nvSpPr>
        <p:spPr>
          <a:xfrm>
            <a:off x="1518241" y="2453956"/>
            <a:ext cx="707478" cy="369332"/>
          </a:xfrm>
          <a:prstGeom prst="rect">
            <a:avLst/>
          </a:prstGeom>
          <a:noFill/>
        </p:spPr>
        <p:txBody>
          <a:bodyPr wrap="square" rtlCol="0">
            <a:spAutoFit/>
          </a:bodyPr>
          <a:lstStyle/>
          <a:p>
            <a:r>
              <a:rPr lang="en-US" altLang="ja-JP" dirty="0">
                <a:solidFill>
                  <a:srgbClr val="FF0000"/>
                </a:solidFill>
              </a:rPr>
              <a:t>137</a:t>
            </a:r>
            <a:endParaRPr kumimoji="1" lang="ja-JP" altLang="en-US" dirty="0">
              <a:solidFill>
                <a:srgbClr val="FF0000"/>
              </a:solidFill>
            </a:endParaRPr>
          </a:p>
        </p:txBody>
      </p:sp>
      <p:sp>
        <p:nvSpPr>
          <p:cNvPr id="9" name="テキスト ボックス 8">
            <a:extLst>
              <a:ext uri="{FF2B5EF4-FFF2-40B4-BE49-F238E27FC236}">
                <a16:creationId xmlns:a16="http://schemas.microsoft.com/office/drawing/2014/main" id="{EF399197-3637-F207-F54B-5244E8CAED5A}"/>
              </a:ext>
            </a:extLst>
          </p:cNvPr>
          <p:cNvSpPr txBox="1"/>
          <p:nvPr/>
        </p:nvSpPr>
        <p:spPr>
          <a:xfrm>
            <a:off x="2063401" y="3257198"/>
            <a:ext cx="695838" cy="369332"/>
          </a:xfrm>
          <a:prstGeom prst="rect">
            <a:avLst/>
          </a:prstGeom>
          <a:noFill/>
        </p:spPr>
        <p:txBody>
          <a:bodyPr wrap="square" rtlCol="0">
            <a:spAutoFit/>
          </a:bodyPr>
          <a:lstStyle/>
          <a:p>
            <a:r>
              <a:rPr kumimoji="1" lang="en-US" altLang="ja-JP" dirty="0"/>
              <a:t>138</a:t>
            </a:r>
            <a:endParaRPr kumimoji="1" lang="ja-JP" altLang="en-US" dirty="0"/>
          </a:p>
        </p:txBody>
      </p:sp>
      <p:sp>
        <p:nvSpPr>
          <p:cNvPr id="12" name="テキスト ボックス 11">
            <a:extLst>
              <a:ext uri="{FF2B5EF4-FFF2-40B4-BE49-F238E27FC236}">
                <a16:creationId xmlns:a16="http://schemas.microsoft.com/office/drawing/2014/main" id="{BC5686EF-852F-BAF4-40EB-8F71F920BE82}"/>
              </a:ext>
            </a:extLst>
          </p:cNvPr>
          <p:cNvSpPr txBox="1"/>
          <p:nvPr/>
        </p:nvSpPr>
        <p:spPr>
          <a:xfrm>
            <a:off x="839568" y="6168832"/>
            <a:ext cx="7711224" cy="461665"/>
          </a:xfrm>
          <a:prstGeom prst="rect">
            <a:avLst/>
          </a:prstGeom>
          <a:noFill/>
          <a:ln w="28575">
            <a:solidFill>
              <a:srgbClr val="C00000"/>
            </a:solidFill>
          </a:ln>
        </p:spPr>
        <p:txBody>
          <a:bodyPr wrap="square" rtlCol="0">
            <a:spAutoFit/>
          </a:bodyPr>
          <a:lstStyle/>
          <a:p>
            <a:r>
              <a:rPr kumimoji="1" lang="en-US" altLang="ja-JP" sz="2400" dirty="0"/>
              <a:t>World's first electron scattering with online-produced RI</a:t>
            </a:r>
            <a:endParaRPr kumimoji="1" lang="ja-JP" altLang="en-US" sz="2400" dirty="0"/>
          </a:p>
        </p:txBody>
      </p:sp>
      <p:sp>
        <p:nvSpPr>
          <p:cNvPr id="14" name="テキスト ボックス 13">
            <a:extLst>
              <a:ext uri="{FF2B5EF4-FFF2-40B4-BE49-F238E27FC236}">
                <a16:creationId xmlns:a16="http://schemas.microsoft.com/office/drawing/2014/main" id="{2C17F00A-FAA1-9350-55E2-8CC8C3C54F71}"/>
              </a:ext>
            </a:extLst>
          </p:cNvPr>
          <p:cNvSpPr txBox="1"/>
          <p:nvPr/>
        </p:nvSpPr>
        <p:spPr>
          <a:xfrm>
            <a:off x="2514474" y="2123850"/>
            <a:ext cx="695838" cy="369332"/>
          </a:xfrm>
          <a:prstGeom prst="rect">
            <a:avLst/>
          </a:prstGeom>
          <a:noFill/>
        </p:spPr>
        <p:txBody>
          <a:bodyPr wrap="square" rtlCol="0">
            <a:spAutoFit/>
          </a:bodyPr>
          <a:lstStyle/>
          <a:p>
            <a:r>
              <a:rPr kumimoji="1" lang="en-US" altLang="ja-JP" dirty="0"/>
              <a:t>139</a:t>
            </a:r>
            <a:endParaRPr kumimoji="1" lang="ja-JP" altLang="en-US" dirty="0"/>
          </a:p>
        </p:txBody>
      </p:sp>
      <p:sp>
        <p:nvSpPr>
          <p:cNvPr id="15" name="テキスト ボックス 14">
            <a:extLst>
              <a:ext uri="{FF2B5EF4-FFF2-40B4-BE49-F238E27FC236}">
                <a16:creationId xmlns:a16="http://schemas.microsoft.com/office/drawing/2014/main" id="{BC2BBDF7-014F-7183-1A89-3DF8AD0212BE}"/>
              </a:ext>
            </a:extLst>
          </p:cNvPr>
          <p:cNvSpPr txBox="1"/>
          <p:nvPr/>
        </p:nvSpPr>
        <p:spPr>
          <a:xfrm>
            <a:off x="3053312" y="2980032"/>
            <a:ext cx="695838" cy="369332"/>
          </a:xfrm>
          <a:prstGeom prst="rect">
            <a:avLst/>
          </a:prstGeom>
          <a:noFill/>
        </p:spPr>
        <p:txBody>
          <a:bodyPr wrap="square" rtlCol="0">
            <a:spAutoFit/>
          </a:bodyPr>
          <a:lstStyle/>
          <a:p>
            <a:r>
              <a:rPr kumimoji="1" lang="en-US" altLang="ja-JP" dirty="0"/>
              <a:t>140</a:t>
            </a:r>
            <a:endParaRPr kumimoji="1" lang="ja-JP" altLang="en-US" dirty="0"/>
          </a:p>
        </p:txBody>
      </p:sp>
      <p:sp>
        <p:nvSpPr>
          <p:cNvPr id="16" name="テキスト ボックス 15">
            <a:extLst>
              <a:ext uri="{FF2B5EF4-FFF2-40B4-BE49-F238E27FC236}">
                <a16:creationId xmlns:a16="http://schemas.microsoft.com/office/drawing/2014/main" id="{AFDE13B4-D082-227E-74DA-089B7409057E}"/>
              </a:ext>
            </a:extLst>
          </p:cNvPr>
          <p:cNvSpPr txBox="1"/>
          <p:nvPr/>
        </p:nvSpPr>
        <p:spPr>
          <a:xfrm>
            <a:off x="3624109" y="3244334"/>
            <a:ext cx="695838" cy="369332"/>
          </a:xfrm>
          <a:prstGeom prst="rect">
            <a:avLst/>
          </a:prstGeom>
          <a:noFill/>
        </p:spPr>
        <p:txBody>
          <a:bodyPr wrap="square" rtlCol="0">
            <a:spAutoFit/>
          </a:bodyPr>
          <a:lstStyle/>
          <a:p>
            <a:r>
              <a:rPr kumimoji="1" lang="en-US" altLang="ja-JP" dirty="0"/>
              <a:t>141</a:t>
            </a:r>
            <a:endParaRPr kumimoji="1" lang="ja-JP" altLang="en-US" dirty="0"/>
          </a:p>
        </p:txBody>
      </p:sp>
      <p:sp>
        <p:nvSpPr>
          <p:cNvPr id="17" name="テキスト ボックス 16">
            <a:extLst>
              <a:ext uri="{FF2B5EF4-FFF2-40B4-BE49-F238E27FC236}">
                <a16:creationId xmlns:a16="http://schemas.microsoft.com/office/drawing/2014/main" id="{23AE7CBB-B4C0-B4B5-8E3F-5601EF23BF87}"/>
              </a:ext>
            </a:extLst>
          </p:cNvPr>
          <p:cNvSpPr txBox="1"/>
          <p:nvPr/>
        </p:nvSpPr>
        <p:spPr>
          <a:xfrm>
            <a:off x="1484779" y="520455"/>
            <a:ext cx="6811929" cy="523220"/>
          </a:xfrm>
          <a:prstGeom prst="rect">
            <a:avLst/>
          </a:prstGeom>
          <a:noFill/>
        </p:spPr>
        <p:txBody>
          <a:bodyPr wrap="none" rtlCol="0">
            <a:spAutoFit/>
          </a:bodyPr>
          <a:lstStyle/>
          <a:p>
            <a:r>
              <a:rPr kumimoji="1" lang="en-US" altLang="ja-JP" sz="2800" baseline="30000" dirty="0"/>
              <a:t>137</a:t>
            </a:r>
            <a:r>
              <a:rPr kumimoji="1" lang="en-US" altLang="ja-JP" sz="2800" dirty="0"/>
              <a:t>Cs beam production for e-RI scattering</a:t>
            </a:r>
            <a:endParaRPr kumimoji="1" lang="ja-JP" altLang="en-US" sz="2800" dirty="0"/>
          </a:p>
        </p:txBody>
      </p:sp>
      <p:pic>
        <p:nvPicPr>
          <p:cNvPr id="11" name="図 10">
            <a:extLst>
              <a:ext uri="{FF2B5EF4-FFF2-40B4-BE49-F238E27FC236}">
                <a16:creationId xmlns:a16="http://schemas.microsoft.com/office/drawing/2014/main" id="{88E278ED-B6EC-2FFD-0F3C-00ECCD4D7E09}"/>
              </a:ext>
            </a:extLst>
          </p:cNvPr>
          <p:cNvPicPr>
            <a:picLocks noChangeAspect="1"/>
          </p:cNvPicPr>
          <p:nvPr/>
        </p:nvPicPr>
        <p:blipFill>
          <a:blip r:embed="rId4"/>
          <a:stretch>
            <a:fillRect/>
          </a:stretch>
        </p:blipFill>
        <p:spPr>
          <a:xfrm>
            <a:off x="4998930" y="1936417"/>
            <a:ext cx="3862202" cy="2927874"/>
          </a:xfrm>
          <a:prstGeom prst="rect">
            <a:avLst/>
          </a:prstGeom>
        </p:spPr>
      </p:pic>
      <p:sp>
        <p:nvSpPr>
          <p:cNvPr id="13" name="テキスト ボックス 12">
            <a:extLst>
              <a:ext uri="{FF2B5EF4-FFF2-40B4-BE49-F238E27FC236}">
                <a16:creationId xmlns:a16="http://schemas.microsoft.com/office/drawing/2014/main" id="{DE5F5F00-AC1C-DFDC-B055-DE426B1B405E}"/>
              </a:ext>
            </a:extLst>
          </p:cNvPr>
          <p:cNvSpPr txBox="1"/>
          <p:nvPr/>
        </p:nvSpPr>
        <p:spPr>
          <a:xfrm>
            <a:off x="6011312" y="5176014"/>
            <a:ext cx="2244525" cy="400110"/>
          </a:xfrm>
          <a:prstGeom prst="rect">
            <a:avLst/>
          </a:prstGeom>
          <a:noFill/>
        </p:spPr>
        <p:txBody>
          <a:bodyPr wrap="none" rtlCol="0">
            <a:spAutoFit/>
          </a:bodyPr>
          <a:lstStyle/>
          <a:p>
            <a:r>
              <a:rPr lang="en-US" altLang="ja-JP" sz="2000" baseline="30000" dirty="0"/>
              <a:t>137</a:t>
            </a:r>
            <a:r>
              <a:rPr lang="en-US" altLang="ja-JP" sz="2000" dirty="0"/>
              <a:t>Ba/</a:t>
            </a:r>
            <a:r>
              <a:rPr lang="en-US" altLang="ja-JP" sz="2000" baseline="30000" dirty="0"/>
              <a:t>137</a:t>
            </a:r>
            <a:r>
              <a:rPr lang="en-US" altLang="ja-JP" sz="2000" dirty="0"/>
              <a:t>Cs &lt; 0.5%</a:t>
            </a:r>
            <a:endParaRPr kumimoji="1" lang="ja-JP" altLang="en-US" sz="2000" dirty="0"/>
          </a:p>
        </p:txBody>
      </p:sp>
      <p:sp>
        <p:nvSpPr>
          <p:cNvPr id="18" name="テキスト ボックス 17">
            <a:extLst>
              <a:ext uri="{FF2B5EF4-FFF2-40B4-BE49-F238E27FC236}">
                <a16:creationId xmlns:a16="http://schemas.microsoft.com/office/drawing/2014/main" id="{C81B0B5C-2669-353D-1176-CD739F115ADE}"/>
              </a:ext>
            </a:extLst>
          </p:cNvPr>
          <p:cNvSpPr txBox="1"/>
          <p:nvPr/>
        </p:nvSpPr>
        <p:spPr>
          <a:xfrm>
            <a:off x="3210311" y="2112355"/>
            <a:ext cx="1415709" cy="276999"/>
          </a:xfrm>
          <a:prstGeom prst="rect">
            <a:avLst/>
          </a:prstGeom>
          <a:noFill/>
        </p:spPr>
        <p:txBody>
          <a:bodyPr wrap="none" rtlCol="0">
            <a:spAutoFit/>
          </a:bodyPr>
          <a:lstStyle/>
          <a:p>
            <a:r>
              <a:rPr kumimoji="1" lang="en-US" altLang="ja-JP" sz="1200" dirty="0"/>
              <a:t>Time-shifted plots</a:t>
            </a:r>
            <a:endParaRPr kumimoji="1" lang="ja-JP" altLang="en-US" sz="1200" dirty="0"/>
          </a:p>
        </p:txBody>
      </p:sp>
      <p:sp>
        <p:nvSpPr>
          <p:cNvPr id="3" name="テキスト ボックス 2">
            <a:extLst>
              <a:ext uri="{FF2B5EF4-FFF2-40B4-BE49-F238E27FC236}">
                <a16:creationId xmlns:a16="http://schemas.microsoft.com/office/drawing/2014/main" id="{D356B4D3-036D-747D-EF78-4F9E99BB4CFE}"/>
              </a:ext>
            </a:extLst>
          </p:cNvPr>
          <p:cNvSpPr txBox="1"/>
          <p:nvPr/>
        </p:nvSpPr>
        <p:spPr>
          <a:xfrm flipH="1">
            <a:off x="219556" y="5597452"/>
            <a:ext cx="8812928" cy="461665"/>
          </a:xfrm>
          <a:prstGeom prst="rect">
            <a:avLst/>
          </a:prstGeom>
          <a:noFill/>
        </p:spPr>
        <p:txBody>
          <a:bodyPr wrap="square" rtlCol="0">
            <a:spAutoFit/>
          </a:bodyPr>
          <a:lstStyle/>
          <a:p>
            <a:r>
              <a:rPr kumimoji="1" lang="en-US" altLang="ja-JP" sz="2400" baseline="30000" dirty="0"/>
              <a:t>137</a:t>
            </a:r>
            <a:r>
              <a:rPr kumimoji="1" lang="en-US" altLang="ja-JP" sz="2400" dirty="0"/>
              <a:t>Cs pulse beam:</a:t>
            </a:r>
            <a:r>
              <a:rPr lang="en-US" altLang="ja-JP" sz="2400" dirty="0"/>
              <a:t> </a:t>
            </a:r>
            <a:r>
              <a:rPr kumimoji="1" lang="en-US" altLang="ja-JP" sz="2400" dirty="0"/>
              <a:t>2</a:t>
            </a:r>
            <a:r>
              <a:rPr lang="en-US" altLang="ja-JP" sz="2400" dirty="0"/>
              <a:t>×10</a:t>
            </a:r>
            <a:r>
              <a:rPr lang="en-US" altLang="ja-JP" sz="2400" baseline="30000" dirty="0"/>
              <a:t>7</a:t>
            </a:r>
            <a:r>
              <a:rPr lang="en-US" altLang="ja-JP" sz="2400" dirty="0"/>
              <a:t> ions/pulse to SCRIT</a:t>
            </a:r>
            <a:r>
              <a:rPr lang="en-US" altLang="ja-JP" dirty="0"/>
              <a:t>(ERIS 40Hz, FRAC 0.25 Hz)</a:t>
            </a:r>
            <a:endParaRPr kumimoji="1" lang="ja-JP" altLang="en-US" sz="2400" dirty="0"/>
          </a:p>
        </p:txBody>
      </p:sp>
      <p:sp>
        <p:nvSpPr>
          <p:cNvPr id="10" name="テキスト ボックス 9">
            <a:extLst>
              <a:ext uri="{FF2B5EF4-FFF2-40B4-BE49-F238E27FC236}">
                <a16:creationId xmlns:a16="http://schemas.microsoft.com/office/drawing/2014/main" id="{9A55B1BA-B7B8-5BDD-F849-5BEC0CF5E862}"/>
              </a:ext>
            </a:extLst>
          </p:cNvPr>
          <p:cNvSpPr txBox="1"/>
          <p:nvPr/>
        </p:nvSpPr>
        <p:spPr>
          <a:xfrm>
            <a:off x="6882082" y="1736452"/>
            <a:ext cx="1824558" cy="261610"/>
          </a:xfrm>
          <a:prstGeom prst="rect">
            <a:avLst/>
          </a:prstGeom>
          <a:noFill/>
        </p:spPr>
        <p:txBody>
          <a:bodyPr wrap="square" rtlCol="0">
            <a:spAutoFit/>
          </a:bodyPr>
          <a:lstStyle/>
          <a:p>
            <a:r>
              <a:rPr kumimoji="1" lang="en-US" altLang="ja-JP" sz="1100" dirty="0"/>
              <a:t>Short waiting time at ERIS</a:t>
            </a:r>
            <a:endParaRPr kumimoji="1" lang="ja-JP" altLang="en-US" sz="1100" dirty="0"/>
          </a:p>
        </p:txBody>
      </p:sp>
      <p:cxnSp>
        <p:nvCxnSpPr>
          <p:cNvPr id="20" name="直線矢印コネクタ 19">
            <a:extLst>
              <a:ext uri="{FF2B5EF4-FFF2-40B4-BE49-F238E27FC236}">
                <a16:creationId xmlns:a16="http://schemas.microsoft.com/office/drawing/2014/main" id="{185D4C39-ED79-A019-17EB-1C6907BB1B10}"/>
              </a:ext>
            </a:extLst>
          </p:cNvPr>
          <p:cNvCxnSpPr>
            <a:cxnSpLocks/>
          </p:cNvCxnSpPr>
          <p:nvPr/>
        </p:nvCxnSpPr>
        <p:spPr>
          <a:xfrm flipH="1">
            <a:off x="6781800" y="1976972"/>
            <a:ext cx="765451" cy="7586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243568AE-64FA-4409-94F5-01C29F1D160A}"/>
              </a:ext>
            </a:extLst>
          </p:cNvPr>
          <p:cNvCxnSpPr>
            <a:cxnSpLocks/>
          </p:cNvCxnSpPr>
          <p:nvPr/>
        </p:nvCxnSpPr>
        <p:spPr>
          <a:xfrm>
            <a:off x="6744952" y="2587084"/>
            <a:ext cx="0" cy="35169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1C32100D-AAA9-E29C-2CA4-17C2462EA67C}"/>
              </a:ext>
            </a:extLst>
          </p:cNvPr>
          <p:cNvSpPr txBox="1"/>
          <p:nvPr/>
        </p:nvSpPr>
        <p:spPr>
          <a:xfrm>
            <a:off x="6735872" y="4762703"/>
            <a:ext cx="2488245" cy="461665"/>
          </a:xfrm>
          <a:prstGeom prst="rect">
            <a:avLst/>
          </a:prstGeom>
          <a:noFill/>
        </p:spPr>
        <p:txBody>
          <a:bodyPr wrap="none" rtlCol="0">
            <a:spAutoFit/>
          </a:bodyPr>
          <a:lstStyle/>
          <a:p>
            <a:r>
              <a:rPr kumimoji="1" lang="en-US" altLang="ja-JP" sz="1200" dirty="0"/>
              <a:t>ALTO: NIMB317(2013)218.</a:t>
            </a:r>
          </a:p>
          <a:p>
            <a:r>
              <a:rPr lang="en-US" altLang="ja-JP" sz="1200" dirty="0"/>
              <a:t>          Normalized to </a:t>
            </a:r>
            <a:r>
              <a:rPr lang="en-US" altLang="ja-JP" sz="1200" baseline="30000" dirty="0"/>
              <a:t>140</a:t>
            </a:r>
            <a:r>
              <a:rPr lang="en-US" altLang="ja-JP" sz="1200" dirty="0"/>
              <a:t>Cs at ERIS</a:t>
            </a:r>
            <a:endParaRPr kumimoji="1" lang="ja-JP" altLang="en-US" sz="1200" dirty="0"/>
          </a:p>
        </p:txBody>
      </p:sp>
    </p:spTree>
    <p:extLst>
      <p:ext uri="{BB962C8B-B14F-4D97-AF65-F5344CB8AC3E}">
        <p14:creationId xmlns:p14="http://schemas.microsoft.com/office/powerpoint/2010/main" val="3328273309"/>
      </p:ext>
    </p:extLst>
  </p:cSld>
  <p:clrMapOvr>
    <a:masterClrMapping/>
  </p:clrMapOvr>
  <mc:AlternateContent xmlns:mc="http://schemas.openxmlformats.org/markup-compatibility/2006" xmlns:p14="http://schemas.microsoft.com/office/powerpoint/2010/main">
    <mc:Choice Requires="p14">
      <p:transition spd="slow" p14:dur="2000" advTm="128296"/>
    </mc:Choice>
    <mc:Fallback xmlns="">
      <p:transition spd="slow" advTm="12829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A8D9BB1-705D-9A4F-611B-335029F2F414}"/>
              </a:ext>
            </a:extLst>
          </p:cNvPr>
          <p:cNvSpPr>
            <a:spLocks noGrp="1"/>
          </p:cNvSpPr>
          <p:nvPr>
            <p:ph type="sldNum" sz="quarter" idx="12"/>
          </p:nvPr>
        </p:nvSpPr>
        <p:spPr/>
        <p:txBody>
          <a:bodyPr/>
          <a:lstStyle/>
          <a:p>
            <a:fld id="{78A43CBD-4E66-4A6A-964F-BCBA6D9AB3B8}" type="slidenum">
              <a:rPr kumimoji="1" lang="ja-JP" altLang="en-US" smtClean="0"/>
              <a:t>15</a:t>
            </a:fld>
            <a:endParaRPr kumimoji="1" lang="ja-JP" altLang="en-US"/>
          </a:p>
        </p:txBody>
      </p:sp>
      <p:pic>
        <p:nvPicPr>
          <p:cNvPr id="3" name="図 2">
            <a:extLst>
              <a:ext uri="{FF2B5EF4-FFF2-40B4-BE49-F238E27FC236}">
                <a16:creationId xmlns:a16="http://schemas.microsoft.com/office/drawing/2014/main" id="{3B18AB17-DDAE-BF4D-09D5-BC26C70EC333}"/>
              </a:ext>
            </a:extLst>
          </p:cNvPr>
          <p:cNvPicPr>
            <a:picLocks noChangeAspect="1"/>
          </p:cNvPicPr>
          <p:nvPr/>
        </p:nvPicPr>
        <p:blipFill>
          <a:blip r:embed="rId4"/>
          <a:stretch>
            <a:fillRect/>
          </a:stretch>
        </p:blipFill>
        <p:spPr>
          <a:xfrm>
            <a:off x="143473" y="1897975"/>
            <a:ext cx="5345032" cy="2976114"/>
          </a:xfrm>
          <a:prstGeom prst="rect">
            <a:avLst/>
          </a:prstGeom>
        </p:spPr>
      </p:pic>
      <p:sp>
        <p:nvSpPr>
          <p:cNvPr id="15" name="テキスト ボックス 14">
            <a:extLst>
              <a:ext uri="{FF2B5EF4-FFF2-40B4-BE49-F238E27FC236}">
                <a16:creationId xmlns:a16="http://schemas.microsoft.com/office/drawing/2014/main" id="{4C7D8B29-606E-5AD6-7929-81940B37957B}"/>
              </a:ext>
            </a:extLst>
          </p:cNvPr>
          <p:cNvSpPr txBox="1"/>
          <p:nvPr/>
        </p:nvSpPr>
        <p:spPr>
          <a:xfrm>
            <a:off x="3131840" y="476672"/>
            <a:ext cx="2659126" cy="584775"/>
          </a:xfrm>
          <a:prstGeom prst="rect">
            <a:avLst/>
          </a:prstGeom>
          <a:noFill/>
        </p:spPr>
        <p:txBody>
          <a:bodyPr wrap="none" rtlCol="0">
            <a:spAutoFit/>
          </a:bodyPr>
          <a:lstStyle/>
          <a:p>
            <a:r>
              <a:rPr kumimoji="1" lang="en-US" altLang="ja-JP" sz="3200" dirty="0"/>
              <a:t>4. Future plan</a:t>
            </a:r>
            <a:endParaRPr kumimoji="1" lang="ja-JP" altLang="en-US" sz="3200" dirty="0"/>
          </a:p>
        </p:txBody>
      </p:sp>
      <p:sp>
        <p:nvSpPr>
          <p:cNvPr id="19" name="テキスト ボックス 18">
            <a:extLst>
              <a:ext uri="{FF2B5EF4-FFF2-40B4-BE49-F238E27FC236}">
                <a16:creationId xmlns:a16="http://schemas.microsoft.com/office/drawing/2014/main" id="{FEDC9414-4035-8B6B-4681-E19F68E028E4}"/>
              </a:ext>
            </a:extLst>
          </p:cNvPr>
          <p:cNvSpPr txBox="1"/>
          <p:nvPr/>
        </p:nvSpPr>
        <p:spPr>
          <a:xfrm>
            <a:off x="592845" y="5152966"/>
            <a:ext cx="4446287" cy="830997"/>
          </a:xfrm>
          <a:prstGeom prst="rect">
            <a:avLst/>
          </a:prstGeom>
          <a:noFill/>
          <a:ln w="34925">
            <a:noFill/>
          </a:ln>
        </p:spPr>
        <p:txBody>
          <a:bodyPr wrap="square" rtlCol="0">
            <a:spAutoFit/>
          </a:bodyPr>
          <a:lstStyle/>
          <a:p>
            <a:pPr algn="ctr"/>
            <a:r>
              <a:rPr kumimoji="1" lang="en-US" altLang="ja-JP" sz="2400" b="1" dirty="0"/>
              <a:t>"High intensity RI beam with high power electron beam"</a:t>
            </a:r>
            <a:endParaRPr kumimoji="1" lang="ja-JP" altLang="en-US" sz="2400" b="1" dirty="0"/>
          </a:p>
        </p:txBody>
      </p:sp>
      <p:grpSp>
        <p:nvGrpSpPr>
          <p:cNvPr id="7" name="グループ化 6">
            <a:extLst>
              <a:ext uri="{FF2B5EF4-FFF2-40B4-BE49-F238E27FC236}">
                <a16:creationId xmlns:a16="http://schemas.microsoft.com/office/drawing/2014/main" id="{B9BE73B1-D23F-013A-2BFD-6C87586A8A2F}"/>
              </a:ext>
            </a:extLst>
          </p:cNvPr>
          <p:cNvGrpSpPr/>
          <p:nvPr/>
        </p:nvGrpSpPr>
        <p:grpSpPr>
          <a:xfrm>
            <a:off x="5442244" y="998456"/>
            <a:ext cx="3584402" cy="5724883"/>
            <a:chOff x="5442244" y="998456"/>
            <a:chExt cx="3584402" cy="5724883"/>
          </a:xfrm>
        </p:grpSpPr>
        <p:pic>
          <p:nvPicPr>
            <p:cNvPr id="16" name="図 15">
              <a:extLst>
                <a:ext uri="{FF2B5EF4-FFF2-40B4-BE49-F238E27FC236}">
                  <a16:creationId xmlns:a16="http://schemas.microsoft.com/office/drawing/2014/main" id="{229FA5C6-C767-E0A4-D5DE-EA2D6F8D63D1}"/>
                </a:ext>
              </a:extLst>
            </p:cNvPr>
            <p:cNvPicPr>
              <a:picLocks noChangeAspect="1"/>
            </p:cNvPicPr>
            <p:nvPr/>
          </p:nvPicPr>
          <p:blipFill>
            <a:blip r:embed="rId5"/>
            <a:stretch>
              <a:fillRect/>
            </a:stretch>
          </p:blipFill>
          <p:spPr>
            <a:xfrm>
              <a:off x="5442244" y="1410484"/>
              <a:ext cx="3584402" cy="4112526"/>
            </a:xfrm>
            <a:prstGeom prst="rect">
              <a:avLst/>
            </a:prstGeom>
          </p:spPr>
        </p:pic>
        <p:grpSp>
          <p:nvGrpSpPr>
            <p:cNvPr id="4" name="グループ化 3">
              <a:extLst>
                <a:ext uri="{FF2B5EF4-FFF2-40B4-BE49-F238E27FC236}">
                  <a16:creationId xmlns:a16="http://schemas.microsoft.com/office/drawing/2014/main" id="{3840EE17-66E2-714D-4B95-3341A2289924}"/>
                </a:ext>
              </a:extLst>
            </p:cNvPr>
            <p:cNvGrpSpPr/>
            <p:nvPr/>
          </p:nvGrpSpPr>
          <p:grpSpPr>
            <a:xfrm>
              <a:off x="6000216" y="998456"/>
              <a:ext cx="2703838" cy="5724883"/>
              <a:chOff x="6000216" y="998456"/>
              <a:chExt cx="2703838" cy="5724883"/>
            </a:xfrm>
          </p:grpSpPr>
          <p:sp>
            <p:nvSpPr>
              <p:cNvPr id="17" name="テキスト ボックス 16">
                <a:extLst>
                  <a:ext uri="{FF2B5EF4-FFF2-40B4-BE49-F238E27FC236}">
                    <a16:creationId xmlns:a16="http://schemas.microsoft.com/office/drawing/2014/main" id="{42FC7582-C0AA-DC56-648A-A4086D06DB52}"/>
                  </a:ext>
                </a:extLst>
              </p:cNvPr>
              <p:cNvSpPr txBox="1"/>
              <p:nvPr/>
            </p:nvSpPr>
            <p:spPr>
              <a:xfrm>
                <a:off x="6364278" y="5523010"/>
                <a:ext cx="2339776" cy="1200329"/>
              </a:xfrm>
              <a:prstGeom prst="rect">
                <a:avLst/>
              </a:prstGeom>
              <a:noFill/>
            </p:spPr>
            <p:txBody>
              <a:bodyPr wrap="square" rtlCol="0">
                <a:spAutoFit/>
              </a:bodyPr>
              <a:lstStyle/>
              <a:p>
                <a:r>
                  <a:rPr kumimoji="1" lang="en-US" altLang="ja-JP" dirty="0"/>
                  <a:t>10W beam</a:t>
                </a:r>
              </a:p>
              <a:p>
                <a:r>
                  <a:rPr lang="en-US" altLang="ja-JP" dirty="0"/>
                  <a:t>ERIS Eff.  5.5%(</a:t>
                </a:r>
                <a:r>
                  <a:rPr lang="en-US" altLang="ja-JP" baseline="30000" dirty="0"/>
                  <a:t>138</a:t>
                </a:r>
                <a:r>
                  <a:rPr lang="en-US" altLang="ja-JP" dirty="0"/>
                  <a:t>Xe) </a:t>
                </a:r>
              </a:p>
              <a:p>
                <a:r>
                  <a:rPr lang="en-US" altLang="ja-JP" dirty="0"/>
                  <a:t>       2.0%(</a:t>
                </a:r>
                <a:r>
                  <a:rPr lang="en-US" altLang="ja-JP" baseline="30000" dirty="0"/>
                  <a:t>132</a:t>
                </a:r>
                <a:r>
                  <a:rPr lang="en-US" altLang="ja-JP" dirty="0"/>
                  <a:t>Sn)</a:t>
                </a:r>
              </a:p>
              <a:p>
                <a:r>
                  <a:rPr lang="en-US" altLang="ja-JP" dirty="0"/>
                  <a:t>       5.5% (</a:t>
                </a:r>
                <a:r>
                  <a:rPr lang="en-US" altLang="ja-JP" baseline="30000" dirty="0"/>
                  <a:t>137</a:t>
                </a:r>
                <a:r>
                  <a:rPr lang="en-US" altLang="ja-JP" dirty="0"/>
                  <a:t>Cs)</a:t>
                </a:r>
                <a:endParaRPr kumimoji="1" lang="ja-JP" altLang="en-US" dirty="0"/>
              </a:p>
            </p:txBody>
          </p:sp>
          <p:sp>
            <p:nvSpPr>
              <p:cNvPr id="18" name="テキスト ボックス 17">
                <a:extLst>
                  <a:ext uri="{FF2B5EF4-FFF2-40B4-BE49-F238E27FC236}">
                    <a16:creationId xmlns:a16="http://schemas.microsoft.com/office/drawing/2014/main" id="{218761B2-F192-7762-7C7C-D7CA48623B2A}"/>
                  </a:ext>
                </a:extLst>
              </p:cNvPr>
              <p:cNvSpPr txBox="1"/>
              <p:nvPr/>
            </p:nvSpPr>
            <p:spPr>
              <a:xfrm>
                <a:off x="6000216" y="998456"/>
                <a:ext cx="1478621" cy="646331"/>
              </a:xfrm>
              <a:prstGeom prst="rect">
                <a:avLst/>
              </a:prstGeom>
              <a:noFill/>
            </p:spPr>
            <p:txBody>
              <a:bodyPr wrap="square" rtlCol="0">
                <a:spAutoFit/>
              </a:bodyPr>
              <a:lstStyle/>
              <a:p>
                <a:r>
                  <a:rPr lang="en-US" altLang="ja-JP" dirty="0">
                    <a:solidFill>
                      <a:srgbClr val="FF0000"/>
                    </a:solidFill>
                  </a:rPr>
                  <a:t>1 kW beam</a:t>
                </a:r>
              </a:p>
              <a:p>
                <a:r>
                  <a:rPr lang="en-US" altLang="ja-JP" dirty="0">
                    <a:solidFill>
                      <a:srgbClr val="FF0000"/>
                    </a:solidFill>
                  </a:rPr>
                  <a:t>ERIS Eff. × 4</a:t>
                </a:r>
              </a:p>
            </p:txBody>
          </p:sp>
        </p:grpSp>
        <p:sp>
          <p:nvSpPr>
            <p:cNvPr id="6" name="テキスト ボックス 5">
              <a:extLst>
                <a:ext uri="{FF2B5EF4-FFF2-40B4-BE49-F238E27FC236}">
                  <a16:creationId xmlns:a16="http://schemas.microsoft.com/office/drawing/2014/main" id="{0E0686C4-05A2-9ADD-0769-82654862BAE9}"/>
                </a:ext>
              </a:extLst>
            </p:cNvPr>
            <p:cNvSpPr txBox="1"/>
            <p:nvPr/>
          </p:nvSpPr>
          <p:spPr>
            <a:xfrm>
              <a:off x="6152147" y="1713309"/>
              <a:ext cx="792205" cy="369332"/>
            </a:xfrm>
            <a:prstGeom prst="rect">
              <a:avLst/>
            </a:prstGeom>
            <a:noFill/>
          </p:spPr>
          <p:txBody>
            <a:bodyPr wrap="none" rtlCol="0">
              <a:spAutoFit/>
            </a:bodyPr>
            <a:lstStyle/>
            <a:p>
              <a:r>
                <a:rPr lang="en-US" altLang="ja-JP" dirty="0"/>
                <a:t>U 30g</a:t>
              </a:r>
              <a:endParaRPr kumimoji="1" lang="ja-JP" altLang="en-US" dirty="0"/>
            </a:p>
          </p:txBody>
        </p:sp>
      </p:grpSp>
    </p:spTree>
    <p:custDataLst>
      <p:tags r:id="rId1"/>
    </p:custDataLst>
    <p:extLst>
      <p:ext uri="{BB962C8B-B14F-4D97-AF65-F5344CB8AC3E}">
        <p14:creationId xmlns:p14="http://schemas.microsoft.com/office/powerpoint/2010/main" val="2240561423"/>
      </p:ext>
    </p:extLst>
  </p:cSld>
  <p:clrMapOvr>
    <a:masterClrMapping/>
  </p:clrMapOvr>
  <mc:AlternateContent xmlns:mc="http://schemas.openxmlformats.org/markup-compatibility/2006" xmlns:p14="http://schemas.microsoft.com/office/powerpoint/2010/main">
    <mc:Choice Requires="p14">
      <p:transition spd="slow" p14:dur="2000" advTm="91685"/>
    </mc:Choice>
    <mc:Fallback xmlns="">
      <p:transition spd="slow" advTm="9168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 fill="hold"/>
                                        <p:tgtEl>
                                          <p:spTgt spid="19"/>
                                        </p:tgtEl>
                                        <p:attrNameLst>
                                          <p:attrName>ppt_x</p:attrName>
                                        </p:attrNameLst>
                                      </p:cBhvr>
                                      <p:tavLst>
                                        <p:tav tm="0">
                                          <p:val>
                                            <p:strVal val="#ppt_x"/>
                                          </p:val>
                                        </p:tav>
                                        <p:tav tm="100000">
                                          <p:val>
                                            <p:strVal val="#ppt_x"/>
                                          </p:val>
                                        </p:tav>
                                      </p:tavLst>
                                    </p:anim>
                                    <p:anim calcmode="lin" valueType="num">
                                      <p:cBhvr additive="base">
                                        <p:cTn id="8" dur="1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 fill="hold"/>
                                        <p:tgtEl>
                                          <p:spTgt spid="7"/>
                                        </p:tgtEl>
                                        <p:attrNameLst>
                                          <p:attrName>ppt_x</p:attrName>
                                        </p:attrNameLst>
                                      </p:cBhvr>
                                      <p:tavLst>
                                        <p:tav tm="0">
                                          <p:val>
                                            <p:strVal val="1+#ppt_w/2"/>
                                          </p:val>
                                        </p:tav>
                                        <p:tav tm="100000">
                                          <p:val>
                                            <p:strVal val="#ppt_x"/>
                                          </p:val>
                                        </p:tav>
                                      </p:tavLst>
                                    </p:anim>
                                    <p:anim calcmode="lin" valueType="num">
                                      <p:cBhvr additive="base">
                                        <p:cTn id="14" dur="1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C2800E0-BB01-2230-5770-DA0E1303FDF0}"/>
              </a:ext>
            </a:extLst>
          </p:cNvPr>
          <p:cNvSpPr>
            <a:spLocks noGrp="1"/>
          </p:cNvSpPr>
          <p:nvPr>
            <p:ph type="sldNum" sz="quarter" idx="12"/>
          </p:nvPr>
        </p:nvSpPr>
        <p:spPr/>
        <p:txBody>
          <a:bodyPr/>
          <a:lstStyle/>
          <a:p>
            <a:fld id="{78A43CBD-4E66-4A6A-964F-BCBA6D9AB3B8}" type="slidenum">
              <a:rPr kumimoji="1" lang="ja-JP" altLang="en-US" smtClean="0"/>
              <a:t>16</a:t>
            </a:fld>
            <a:endParaRPr kumimoji="1" lang="ja-JP" altLang="en-US"/>
          </a:p>
        </p:txBody>
      </p:sp>
      <p:sp>
        <p:nvSpPr>
          <p:cNvPr id="3" name="テキスト ボックス 2">
            <a:extLst>
              <a:ext uri="{FF2B5EF4-FFF2-40B4-BE49-F238E27FC236}">
                <a16:creationId xmlns:a16="http://schemas.microsoft.com/office/drawing/2014/main" id="{C58006B1-5DC0-6964-08EA-EF285BEC8BA3}"/>
              </a:ext>
            </a:extLst>
          </p:cNvPr>
          <p:cNvSpPr txBox="1"/>
          <p:nvPr/>
        </p:nvSpPr>
        <p:spPr>
          <a:xfrm>
            <a:off x="1268208" y="544167"/>
            <a:ext cx="7417672" cy="523220"/>
          </a:xfrm>
          <a:prstGeom prst="rect">
            <a:avLst/>
          </a:prstGeom>
          <a:noFill/>
        </p:spPr>
        <p:txBody>
          <a:bodyPr wrap="none" rtlCol="0">
            <a:spAutoFit/>
          </a:bodyPr>
          <a:lstStyle/>
          <a:p>
            <a:r>
              <a:rPr kumimoji="1" lang="en-US" altLang="ja-JP" sz="2800" dirty="0"/>
              <a:t>Towards the supply of high intensity RI beams</a:t>
            </a:r>
            <a:endParaRPr kumimoji="1" lang="ja-JP" altLang="en-US" sz="2800" dirty="0"/>
          </a:p>
        </p:txBody>
      </p:sp>
      <p:sp>
        <p:nvSpPr>
          <p:cNvPr id="5" name="テキスト ボックス 4">
            <a:extLst>
              <a:ext uri="{FF2B5EF4-FFF2-40B4-BE49-F238E27FC236}">
                <a16:creationId xmlns:a16="http://schemas.microsoft.com/office/drawing/2014/main" id="{FFF0D3D4-793D-53E8-64C7-65156509C7B0}"/>
              </a:ext>
            </a:extLst>
          </p:cNvPr>
          <p:cNvSpPr txBox="1"/>
          <p:nvPr/>
        </p:nvSpPr>
        <p:spPr>
          <a:xfrm>
            <a:off x="900779" y="1303998"/>
            <a:ext cx="4305025" cy="461665"/>
          </a:xfrm>
          <a:prstGeom prst="rect">
            <a:avLst/>
          </a:prstGeom>
          <a:noFill/>
        </p:spPr>
        <p:txBody>
          <a:bodyPr wrap="none" rtlCol="0">
            <a:spAutoFit/>
          </a:bodyPr>
          <a:lstStyle/>
          <a:p>
            <a:r>
              <a:rPr kumimoji="1" lang="en-US" altLang="ja-JP" sz="2400" dirty="0">
                <a:solidFill>
                  <a:srgbClr val="C00000"/>
                </a:solidFill>
              </a:rPr>
              <a:t>1. Upgrading of e-beam driver</a:t>
            </a:r>
            <a:endParaRPr kumimoji="1" lang="ja-JP" altLang="en-US" sz="2400" dirty="0">
              <a:solidFill>
                <a:srgbClr val="C00000"/>
              </a:solidFill>
            </a:endParaRPr>
          </a:p>
        </p:txBody>
      </p:sp>
      <p:sp>
        <p:nvSpPr>
          <p:cNvPr id="7" name="テキスト ボックス 6">
            <a:extLst>
              <a:ext uri="{FF2B5EF4-FFF2-40B4-BE49-F238E27FC236}">
                <a16:creationId xmlns:a16="http://schemas.microsoft.com/office/drawing/2014/main" id="{EADAE0C3-B677-010E-4A7F-68839EF0C9D1}"/>
              </a:ext>
            </a:extLst>
          </p:cNvPr>
          <p:cNvSpPr txBox="1"/>
          <p:nvPr/>
        </p:nvSpPr>
        <p:spPr>
          <a:xfrm>
            <a:off x="1012101" y="2110768"/>
            <a:ext cx="5089663" cy="1015663"/>
          </a:xfrm>
          <a:prstGeom prst="rect">
            <a:avLst/>
          </a:prstGeom>
          <a:noFill/>
        </p:spPr>
        <p:txBody>
          <a:bodyPr wrap="none" rtlCol="0">
            <a:spAutoFit/>
          </a:bodyPr>
          <a:lstStyle/>
          <a:p>
            <a:r>
              <a:rPr kumimoji="1" lang="en-US" altLang="ja-JP" sz="2000" dirty="0"/>
              <a:t>High frequency (</a:t>
            </a:r>
            <a:r>
              <a:rPr kumimoji="1" lang="ja-JP" altLang="en-US" sz="2000" dirty="0"/>
              <a:t>～ </a:t>
            </a:r>
            <a:r>
              <a:rPr kumimoji="1" lang="en-US" altLang="ja-JP" sz="2000" dirty="0"/>
              <a:t>10 Hz </a:t>
            </a:r>
            <a:r>
              <a:rPr kumimoji="1" lang="en-US" altLang="ja-JP" sz="2000" dirty="0">
                <a:sym typeface="Wingdings" panose="05000000000000000000" pitchFamily="2" charset="2"/>
              </a:rPr>
              <a:t> </a:t>
            </a:r>
            <a:r>
              <a:rPr kumimoji="1" lang="ja-JP" altLang="en-US" sz="2000" dirty="0">
                <a:sym typeface="Wingdings" panose="05000000000000000000" pitchFamily="2" charset="2"/>
              </a:rPr>
              <a:t>～ </a:t>
            </a:r>
            <a:r>
              <a:rPr kumimoji="1" lang="en-US" altLang="ja-JP" sz="2000" dirty="0">
                <a:sym typeface="Wingdings" panose="05000000000000000000" pitchFamily="2" charset="2"/>
              </a:rPr>
              <a:t>100 Hz)</a:t>
            </a:r>
          </a:p>
          <a:p>
            <a:r>
              <a:rPr lang="en-US" altLang="ja-JP" sz="2000" dirty="0">
                <a:sym typeface="Wingdings" panose="05000000000000000000" pitchFamily="2" charset="2"/>
              </a:rPr>
              <a:t>High peak current (</a:t>
            </a:r>
            <a:r>
              <a:rPr lang="ja-JP" altLang="en-US" sz="2000" dirty="0">
                <a:sym typeface="Wingdings" panose="05000000000000000000" pitchFamily="2" charset="2"/>
              </a:rPr>
              <a:t>～</a:t>
            </a:r>
            <a:r>
              <a:rPr lang="en-US" altLang="ja-JP" sz="2000" dirty="0">
                <a:sym typeface="Wingdings" panose="05000000000000000000" pitchFamily="2" charset="2"/>
              </a:rPr>
              <a:t> 0.5 mA  </a:t>
            </a:r>
            <a:r>
              <a:rPr lang="ja-JP" altLang="en-US" sz="2000" dirty="0">
                <a:sym typeface="Wingdings" panose="05000000000000000000" pitchFamily="2" charset="2"/>
              </a:rPr>
              <a:t>～ </a:t>
            </a:r>
            <a:r>
              <a:rPr lang="en-US" altLang="ja-JP" sz="2000" dirty="0">
                <a:sym typeface="Wingdings" panose="05000000000000000000" pitchFamily="2" charset="2"/>
              </a:rPr>
              <a:t>2.5 mA)</a:t>
            </a:r>
          </a:p>
          <a:p>
            <a:r>
              <a:rPr lang="en-US" altLang="ja-JP" sz="2000" dirty="0">
                <a:sym typeface="Wingdings" panose="05000000000000000000" pitchFamily="2" charset="2"/>
              </a:rPr>
              <a:t>Long pulse width (</a:t>
            </a:r>
            <a:r>
              <a:rPr lang="ja-JP" altLang="en-US" sz="2000" dirty="0">
                <a:sym typeface="Wingdings" panose="05000000000000000000" pitchFamily="2" charset="2"/>
              </a:rPr>
              <a:t>～ </a:t>
            </a:r>
            <a:r>
              <a:rPr lang="en-US" altLang="ja-JP" sz="2000" dirty="0">
                <a:sym typeface="Wingdings" panose="05000000000000000000" pitchFamily="2" charset="2"/>
              </a:rPr>
              <a:t>5 </a:t>
            </a:r>
            <a:r>
              <a:rPr lang="en-US" altLang="ja-JP" sz="2000" dirty="0" err="1">
                <a:sym typeface="Wingdings" panose="05000000000000000000" pitchFamily="2" charset="2"/>
              </a:rPr>
              <a:t>μs</a:t>
            </a:r>
            <a:r>
              <a:rPr lang="en-US" altLang="ja-JP" sz="2000" dirty="0">
                <a:sym typeface="Wingdings" panose="05000000000000000000" pitchFamily="2" charset="2"/>
              </a:rPr>
              <a:t>  </a:t>
            </a:r>
            <a:r>
              <a:rPr lang="ja-JP" altLang="en-US" sz="2000" dirty="0">
                <a:sym typeface="Wingdings" panose="05000000000000000000" pitchFamily="2" charset="2"/>
              </a:rPr>
              <a:t>～ </a:t>
            </a:r>
            <a:r>
              <a:rPr lang="en-US" altLang="ja-JP" sz="2000" dirty="0">
                <a:sym typeface="Wingdings" panose="05000000000000000000" pitchFamily="2" charset="2"/>
              </a:rPr>
              <a:t>10 </a:t>
            </a:r>
            <a:r>
              <a:rPr lang="en-US" altLang="ja-JP" sz="2000" dirty="0" err="1">
                <a:sym typeface="Wingdings" panose="05000000000000000000" pitchFamily="2" charset="2"/>
              </a:rPr>
              <a:t>μs</a:t>
            </a:r>
            <a:r>
              <a:rPr lang="en-US" altLang="ja-JP" sz="2000" dirty="0">
                <a:sym typeface="Wingdings" panose="05000000000000000000" pitchFamily="2" charset="2"/>
              </a:rPr>
              <a:t>)</a:t>
            </a:r>
            <a:endParaRPr kumimoji="1" lang="ja-JP" altLang="en-US" sz="2000" dirty="0"/>
          </a:p>
        </p:txBody>
      </p:sp>
      <p:grpSp>
        <p:nvGrpSpPr>
          <p:cNvPr id="8" name="グループ化 7">
            <a:extLst>
              <a:ext uri="{FF2B5EF4-FFF2-40B4-BE49-F238E27FC236}">
                <a16:creationId xmlns:a16="http://schemas.microsoft.com/office/drawing/2014/main" id="{1AB0FCE8-D1FC-251F-F38A-156497053725}"/>
              </a:ext>
            </a:extLst>
          </p:cNvPr>
          <p:cNvGrpSpPr/>
          <p:nvPr/>
        </p:nvGrpSpPr>
        <p:grpSpPr>
          <a:xfrm>
            <a:off x="852465" y="5240760"/>
            <a:ext cx="4623510" cy="1430825"/>
            <a:chOff x="852465" y="5240760"/>
            <a:chExt cx="4623510" cy="1430825"/>
          </a:xfrm>
        </p:grpSpPr>
        <p:sp>
          <p:nvSpPr>
            <p:cNvPr id="9" name="テキスト ボックス 8">
              <a:extLst>
                <a:ext uri="{FF2B5EF4-FFF2-40B4-BE49-F238E27FC236}">
                  <a16:creationId xmlns:a16="http://schemas.microsoft.com/office/drawing/2014/main" id="{D515F04E-8A43-0679-0EB4-51B198CACEC8}"/>
                </a:ext>
              </a:extLst>
            </p:cNvPr>
            <p:cNvSpPr txBox="1"/>
            <p:nvPr/>
          </p:nvSpPr>
          <p:spPr>
            <a:xfrm>
              <a:off x="1138823" y="5655922"/>
              <a:ext cx="3005566" cy="1015663"/>
            </a:xfrm>
            <a:prstGeom prst="rect">
              <a:avLst/>
            </a:prstGeom>
            <a:noFill/>
          </p:spPr>
          <p:txBody>
            <a:bodyPr wrap="none" rtlCol="0">
              <a:spAutoFit/>
            </a:bodyPr>
            <a:lstStyle/>
            <a:p>
              <a:pPr marL="342900" indent="-342900">
                <a:buFont typeface="Arial" panose="020B0604020202020204" pitchFamily="34" charset="0"/>
                <a:buChar char="•"/>
              </a:pPr>
              <a:r>
                <a:rPr kumimoji="1" lang="en-US" altLang="ja-JP" sz="2000" dirty="0"/>
                <a:t>Shielding</a:t>
              </a:r>
            </a:p>
            <a:p>
              <a:pPr marL="342900" indent="-342900">
                <a:buFont typeface="Arial" panose="020B0604020202020204" pitchFamily="34" charset="0"/>
                <a:buChar char="•"/>
              </a:pPr>
              <a:r>
                <a:rPr lang="en-US" altLang="ja-JP" sz="2000" dirty="0"/>
                <a:t>Maintenance scenario</a:t>
              </a:r>
            </a:p>
            <a:p>
              <a:pPr marL="342900" indent="-342900">
                <a:buFont typeface="Arial" panose="020B0604020202020204" pitchFamily="34" charset="0"/>
                <a:buChar char="•"/>
              </a:pPr>
              <a:r>
                <a:rPr kumimoji="1" lang="en-US" altLang="ja-JP" sz="2000" dirty="0"/>
                <a:t>Target operation</a:t>
              </a:r>
              <a:endParaRPr kumimoji="1" lang="ja-JP" altLang="en-US" sz="2000" dirty="0"/>
            </a:p>
          </p:txBody>
        </p:sp>
        <p:sp>
          <p:nvSpPr>
            <p:cNvPr id="11" name="テキスト ボックス 10">
              <a:extLst>
                <a:ext uri="{FF2B5EF4-FFF2-40B4-BE49-F238E27FC236}">
                  <a16:creationId xmlns:a16="http://schemas.microsoft.com/office/drawing/2014/main" id="{BEFCCFAC-7B28-235C-0D9E-50C76A7A5029}"/>
                </a:ext>
              </a:extLst>
            </p:cNvPr>
            <p:cNvSpPr txBox="1"/>
            <p:nvPr/>
          </p:nvSpPr>
          <p:spPr>
            <a:xfrm>
              <a:off x="852465" y="5240760"/>
              <a:ext cx="4623510" cy="461665"/>
            </a:xfrm>
            <a:prstGeom prst="rect">
              <a:avLst/>
            </a:prstGeom>
            <a:noFill/>
          </p:spPr>
          <p:txBody>
            <a:bodyPr wrap="none" rtlCol="0">
              <a:spAutoFit/>
            </a:bodyPr>
            <a:lstStyle/>
            <a:p>
              <a:r>
                <a:rPr kumimoji="1" lang="en-US" altLang="ja-JP" sz="2400" dirty="0">
                  <a:solidFill>
                    <a:srgbClr val="C00000"/>
                  </a:solidFill>
                </a:rPr>
                <a:t>3. </a:t>
              </a:r>
              <a:r>
                <a:rPr lang="en-US" altLang="ja-JP" sz="2400" dirty="0">
                  <a:solidFill>
                    <a:srgbClr val="C00000"/>
                  </a:solidFill>
                </a:rPr>
                <a:t>H</a:t>
              </a:r>
              <a:r>
                <a:rPr kumimoji="1" lang="en-US" altLang="ja-JP" sz="2400" dirty="0">
                  <a:solidFill>
                    <a:srgbClr val="C00000"/>
                  </a:solidFill>
                </a:rPr>
                <a:t>igh-power e-beam operation</a:t>
              </a:r>
              <a:endParaRPr kumimoji="1" lang="ja-JP" altLang="en-US" sz="2400" dirty="0">
                <a:solidFill>
                  <a:srgbClr val="C00000"/>
                </a:solidFill>
              </a:endParaRPr>
            </a:p>
          </p:txBody>
        </p:sp>
      </p:grpSp>
      <p:sp>
        <p:nvSpPr>
          <p:cNvPr id="12" name="テキスト ボックス 11">
            <a:extLst>
              <a:ext uri="{FF2B5EF4-FFF2-40B4-BE49-F238E27FC236}">
                <a16:creationId xmlns:a16="http://schemas.microsoft.com/office/drawing/2014/main" id="{989679C7-8170-AD49-3A70-DF22BEB0C969}"/>
              </a:ext>
            </a:extLst>
          </p:cNvPr>
          <p:cNvSpPr txBox="1"/>
          <p:nvPr/>
        </p:nvSpPr>
        <p:spPr>
          <a:xfrm>
            <a:off x="6407556" y="1971512"/>
            <a:ext cx="2783577" cy="707886"/>
          </a:xfrm>
          <a:prstGeom prst="rect">
            <a:avLst/>
          </a:prstGeom>
          <a:noFill/>
        </p:spPr>
        <p:txBody>
          <a:bodyPr wrap="square" rtlCol="0">
            <a:spAutoFit/>
          </a:bodyPr>
          <a:lstStyle/>
          <a:p>
            <a:r>
              <a:rPr lang="en-US" altLang="ja-JP" sz="2000" dirty="0"/>
              <a:t>Upgrading of RTM has been already started.</a:t>
            </a:r>
            <a:endParaRPr kumimoji="1" lang="ja-JP" altLang="en-US" sz="2000" dirty="0"/>
          </a:p>
        </p:txBody>
      </p:sp>
      <p:sp>
        <p:nvSpPr>
          <p:cNvPr id="13" name="右中かっこ 12">
            <a:extLst>
              <a:ext uri="{FF2B5EF4-FFF2-40B4-BE49-F238E27FC236}">
                <a16:creationId xmlns:a16="http://schemas.microsoft.com/office/drawing/2014/main" id="{9BB0594E-BD89-2D33-305E-ACA8DCDAB925}"/>
              </a:ext>
            </a:extLst>
          </p:cNvPr>
          <p:cNvSpPr/>
          <p:nvPr/>
        </p:nvSpPr>
        <p:spPr>
          <a:xfrm>
            <a:off x="5952958" y="2038380"/>
            <a:ext cx="297611" cy="1061049"/>
          </a:xfrm>
          <a:prstGeom prst="rightBrace">
            <a:avLst/>
          </a:prstGeom>
          <a:ln w="412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7228B639-B54D-8310-CAB3-38D4969D3BB7}"/>
              </a:ext>
            </a:extLst>
          </p:cNvPr>
          <p:cNvSpPr txBox="1"/>
          <p:nvPr/>
        </p:nvSpPr>
        <p:spPr>
          <a:xfrm>
            <a:off x="6828937" y="2590258"/>
            <a:ext cx="2274982" cy="646331"/>
          </a:xfrm>
          <a:prstGeom prst="rect">
            <a:avLst/>
          </a:prstGeom>
          <a:noFill/>
        </p:spPr>
        <p:txBody>
          <a:bodyPr wrap="none" rtlCol="0">
            <a:spAutoFit/>
          </a:bodyPr>
          <a:lstStyle/>
          <a:p>
            <a:r>
              <a:rPr kumimoji="1" lang="en-US" altLang="ja-JP" dirty="0"/>
              <a:t>New klystron system</a:t>
            </a:r>
          </a:p>
          <a:p>
            <a:r>
              <a:rPr lang="en-US" altLang="ja-JP" dirty="0"/>
              <a:t>New injection line...</a:t>
            </a:r>
            <a:endParaRPr kumimoji="1" lang="ja-JP" altLang="en-US" dirty="0"/>
          </a:p>
        </p:txBody>
      </p:sp>
      <p:grpSp>
        <p:nvGrpSpPr>
          <p:cNvPr id="15" name="グループ化 14">
            <a:extLst>
              <a:ext uri="{FF2B5EF4-FFF2-40B4-BE49-F238E27FC236}">
                <a16:creationId xmlns:a16="http://schemas.microsoft.com/office/drawing/2014/main" id="{A5DFFDC9-5FA0-7A5F-7F8D-5520AA48490A}"/>
              </a:ext>
            </a:extLst>
          </p:cNvPr>
          <p:cNvGrpSpPr/>
          <p:nvPr/>
        </p:nvGrpSpPr>
        <p:grpSpPr>
          <a:xfrm>
            <a:off x="856779" y="3149988"/>
            <a:ext cx="8094133" cy="2090772"/>
            <a:chOff x="856779" y="3149988"/>
            <a:chExt cx="8094133" cy="2090772"/>
          </a:xfrm>
        </p:grpSpPr>
        <p:sp>
          <p:nvSpPr>
            <p:cNvPr id="4" name="テキスト ボックス 3">
              <a:extLst>
                <a:ext uri="{FF2B5EF4-FFF2-40B4-BE49-F238E27FC236}">
                  <a16:creationId xmlns:a16="http://schemas.microsoft.com/office/drawing/2014/main" id="{F1676C82-D56B-B094-E2A1-BAF8C4E0F7A4}"/>
                </a:ext>
              </a:extLst>
            </p:cNvPr>
            <p:cNvSpPr txBox="1"/>
            <p:nvPr/>
          </p:nvSpPr>
          <p:spPr>
            <a:xfrm>
              <a:off x="856779" y="3149988"/>
              <a:ext cx="2981137" cy="461665"/>
            </a:xfrm>
            <a:prstGeom prst="rect">
              <a:avLst/>
            </a:prstGeom>
            <a:noFill/>
          </p:spPr>
          <p:txBody>
            <a:bodyPr wrap="none" rtlCol="0">
              <a:spAutoFit/>
            </a:bodyPr>
            <a:lstStyle/>
            <a:p>
              <a:r>
                <a:rPr kumimoji="1" lang="en-US" altLang="ja-JP" sz="2400" dirty="0">
                  <a:solidFill>
                    <a:srgbClr val="C00000"/>
                  </a:solidFill>
                </a:rPr>
                <a:t>2. Upgrading of ERIS</a:t>
              </a:r>
              <a:endParaRPr kumimoji="1" lang="ja-JP" altLang="en-US" sz="2400" dirty="0">
                <a:solidFill>
                  <a:srgbClr val="C00000"/>
                </a:solidFill>
              </a:endParaRPr>
            </a:p>
          </p:txBody>
        </p:sp>
        <p:sp>
          <p:nvSpPr>
            <p:cNvPr id="10" name="テキスト ボックス 9">
              <a:extLst>
                <a:ext uri="{FF2B5EF4-FFF2-40B4-BE49-F238E27FC236}">
                  <a16:creationId xmlns:a16="http://schemas.microsoft.com/office/drawing/2014/main" id="{ACEBF55D-4804-ECCE-1FA2-BF49B34D0979}"/>
                </a:ext>
              </a:extLst>
            </p:cNvPr>
            <p:cNvSpPr txBox="1"/>
            <p:nvPr/>
          </p:nvSpPr>
          <p:spPr>
            <a:xfrm>
              <a:off x="1103718" y="3585203"/>
              <a:ext cx="5302670" cy="1015663"/>
            </a:xfrm>
            <a:prstGeom prst="rect">
              <a:avLst/>
            </a:prstGeom>
            <a:noFill/>
          </p:spPr>
          <p:txBody>
            <a:bodyPr wrap="none" rtlCol="0">
              <a:spAutoFit/>
            </a:bodyPr>
            <a:lstStyle/>
            <a:p>
              <a:r>
                <a:rPr lang="en-US" altLang="ja-JP" sz="2000" dirty="0"/>
                <a:t>Improvement of overall efficiency</a:t>
              </a:r>
            </a:p>
            <a:p>
              <a:r>
                <a:rPr lang="en-US" altLang="ja-JP" sz="2000" dirty="0">
                  <a:sym typeface="Wingdings" panose="05000000000000000000" pitchFamily="2" charset="2"/>
                </a:rPr>
                <a:t>    Uranium carbide target  Nano material</a:t>
              </a:r>
            </a:p>
            <a:p>
              <a:r>
                <a:rPr lang="en-US" altLang="ja-JP" sz="2000" dirty="0">
                  <a:sym typeface="Wingdings" panose="05000000000000000000" pitchFamily="2" charset="2"/>
                </a:rPr>
                <a:t>    More efficient structure of ion source</a:t>
              </a:r>
              <a:endParaRPr kumimoji="1" lang="ja-JP" altLang="en-US" sz="2000" dirty="0"/>
            </a:p>
          </p:txBody>
        </p:sp>
        <p:pic>
          <p:nvPicPr>
            <p:cNvPr id="29" name="図 28">
              <a:extLst>
                <a:ext uri="{FF2B5EF4-FFF2-40B4-BE49-F238E27FC236}">
                  <a16:creationId xmlns:a16="http://schemas.microsoft.com/office/drawing/2014/main" id="{FC031C7C-A56E-41A7-4CC2-153A0A3969DE}"/>
                </a:ext>
              </a:extLst>
            </p:cNvPr>
            <p:cNvPicPr>
              <a:picLocks noChangeAspect="1"/>
            </p:cNvPicPr>
            <p:nvPr/>
          </p:nvPicPr>
          <p:blipFill>
            <a:blip r:embed="rId4"/>
            <a:stretch>
              <a:fillRect/>
            </a:stretch>
          </p:blipFill>
          <p:spPr>
            <a:xfrm>
              <a:off x="6045858" y="3654189"/>
              <a:ext cx="2905054" cy="1262886"/>
            </a:xfrm>
            <a:prstGeom prst="rect">
              <a:avLst/>
            </a:prstGeom>
          </p:spPr>
        </p:pic>
        <p:sp>
          <p:nvSpPr>
            <p:cNvPr id="30" name="テキスト ボックス 29">
              <a:extLst>
                <a:ext uri="{FF2B5EF4-FFF2-40B4-BE49-F238E27FC236}">
                  <a16:creationId xmlns:a16="http://schemas.microsoft.com/office/drawing/2014/main" id="{0C052543-8000-51E7-00FF-EC1C4BA0A64F}"/>
                </a:ext>
              </a:extLst>
            </p:cNvPr>
            <p:cNvSpPr txBox="1"/>
            <p:nvPr/>
          </p:nvSpPr>
          <p:spPr>
            <a:xfrm>
              <a:off x="6479606" y="3420939"/>
              <a:ext cx="1871859" cy="307777"/>
            </a:xfrm>
            <a:prstGeom prst="rect">
              <a:avLst/>
            </a:prstGeom>
            <a:noFill/>
          </p:spPr>
          <p:txBody>
            <a:bodyPr wrap="none" rtlCol="0">
              <a:spAutoFit/>
            </a:bodyPr>
            <a:lstStyle/>
            <a:p>
              <a:r>
                <a:rPr kumimoji="1" lang="en-US" altLang="ja-JP" sz="1400" dirty="0"/>
                <a:t>EBGP type ion source</a:t>
              </a:r>
              <a:endParaRPr kumimoji="1" lang="ja-JP" altLang="en-US" sz="1400" dirty="0"/>
            </a:p>
          </p:txBody>
        </p:sp>
        <p:sp>
          <p:nvSpPr>
            <p:cNvPr id="32" name="テキスト ボックス 31">
              <a:extLst>
                <a:ext uri="{FF2B5EF4-FFF2-40B4-BE49-F238E27FC236}">
                  <a16:creationId xmlns:a16="http://schemas.microsoft.com/office/drawing/2014/main" id="{76E45851-94F2-0AF9-6EB1-94D225F305E2}"/>
                </a:ext>
              </a:extLst>
            </p:cNvPr>
            <p:cNvSpPr txBox="1"/>
            <p:nvPr/>
          </p:nvSpPr>
          <p:spPr>
            <a:xfrm>
              <a:off x="1103718" y="4514198"/>
              <a:ext cx="3582582" cy="400110"/>
            </a:xfrm>
            <a:prstGeom prst="rect">
              <a:avLst/>
            </a:prstGeom>
            <a:noFill/>
          </p:spPr>
          <p:txBody>
            <a:bodyPr wrap="square">
              <a:spAutoFit/>
            </a:bodyPr>
            <a:lstStyle/>
            <a:p>
              <a:r>
                <a:rPr lang="en-US" altLang="ja-JP" sz="2000" dirty="0"/>
                <a:t>Improvement of RI separation</a:t>
              </a:r>
            </a:p>
          </p:txBody>
        </p:sp>
        <p:sp>
          <p:nvSpPr>
            <p:cNvPr id="33" name="テキスト ボックス 32">
              <a:extLst>
                <a:ext uri="{FF2B5EF4-FFF2-40B4-BE49-F238E27FC236}">
                  <a16:creationId xmlns:a16="http://schemas.microsoft.com/office/drawing/2014/main" id="{07093A05-2128-0221-D560-2E09CE81F1E1}"/>
                </a:ext>
              </a:extLst>
            </p:cNvPr>
            <p:cNvSpPr txBox="1"/>
            <p:nvPr/>
          </p:nvSpPr>
          <p:spPr>
            <a:xfrm>
              <a:off x="1427634" y="4840650"/>
              <a:ext cx="7523278" cy="400110"/>
            </a:xfrm>
            <a:prstGeom prst="rect">
              <a:avLst/>
            </a:prstGeom>
            <a:noFill/>
          </p:spPr>
          <p:txBody>
            <a:bodyPr wrap="none" rtlCol="0">
              <a:spAutoFit/>
            </a:bodyPr>
            <a:lstStyle/>
            <a:p>
              <a:r>
                <a:rPr lang="en-US" altLang="ja-JP" sz="2000" dirty="0"/>
                <a:t>Isobar separation </a:t>
              </a:r>
              <a:r>
                <a:rPr lang="en-US" altLang="ja-JP" sz="2000" dirty="0">
                  <a:sym typeface="Wingdings" panose="05000000000000000000" pitchFamily="2" charset="2"/>
                </a:rPr>
                <a:t> </a:t>
              </a:r>
              <a:r>
                <a:rPr lang="en-US" altLang="ja-JP" sz="2000" b="1" u="sng" dirty="0" err="1">
                  <a:solidFill>
                    <a:schemeClr val="accent2"/>
                  </a:solidFill>
                  <a:sym typeface="Wingdings" panose="05000000000000000000" pitchFamily="2" charset="2"/>
                </a:rPr>
                <a:t>Iimura-san's</a:t>
              </a:r>
              <a:r>
                <a:rPr lang="en-US" altLang="ja-JP" sz="2000" b="1" u="sng" dirty="0">
                  <a:solidFill>
                    <a:schemeClr val="accent2"/>
                  </a:solidFill>
                  <a:sym typeface="Wingdings" panose="05000000000000000000" pitchFamily="2" charset="2"/>
                </a:rPr>
                <a:t> </a:t>
              </a:r>
              <a:r>
                <a:rPr lang="en-US" altLang="ja-JP" sz="2000" b="1" u="sng" dirty="0" err="1">
                  <a:solidFill>
                    <a:schemeClr val="accent2"/>
                  </a:solidFill>
                  <a:sym typeface="Wingdings" panose="05000000000000000000" pitchFamily="2" charset="2"/>
                </a:rPr>
                <a:t>talk&amp;Matsubara-san’s</a:t>
              </a:r>
              <a:r>
                <a:rPr lang="en-US" altLang="ja-JP" sz="2000" b="1" u="sng" dirty="0">
                  <a:solidFill>
                    <a:schemeClr val="accent2"/>
                  </a:solidFill>
                  <a:sym typeface="Wingdings" panose="05000000000000000000" pitchFamily="2" charset="2"/>
                </a:rPr>
                <a:t> poster</a:t>
              </a:r>
              <a:endParaRPr kumimoji="1" lang="ja-JP" altLang="en-US" sz="2000" b="1" u="sng" dirty="0">
                <a:solidFill>
                  <a:schemeClr val="accent2"/>
                </a:solidFill>
              </a:endParaRPr>
            </a:p>
          </p:txBody>
        </p:sp>
      </p:grpSp>
      <p:sp>
        <p:nvSpPr>
          <p:cNvPr id="6" name="テキスト ボックス 5">
            <a:extLst>
              <a:ext uri="{FF2B5EF4-FFF2-40B4-BE49-F238E27FC236}">
                <a16:creationId xmlns:a16="http://schemas.microsoft.com/office/drawing/2014/main" id="{5DF2C896-2CAF-8BCE-0FE9-8CC729628039}"/>
              </a:ext>
            </a:extLst>
          </p:cNvPr>
          <p:cNvSpPr txBox="1"/>
          <p:nvPr/>
        </p:nvSpPr>
        <p:spPr>
          <a:xfrm>
            <a:off x="772977" y="1765663"/>
            <a:ext cx="4836132" cy="400110"/>
          </a:xfrm>
          <a:prstGeom prst="rect">
            <a:avLst/>
          </a:prstGeom>
          <a:noFill/>
        </p:spPr>
        <p:txBody>
          <a:bodyPr wrap="none" rtlCol="0">
            <a:spAutoFit/>
          </a:bodyPr>
          <a:lstStyle/>
          <a:p>
            <a:r>
              <a:rPr kumimoji="1" lang="en-US" altLang="ja-JP" sz="2000" dirty="0"/>
              <a:t>Improvement items for 1</a:t>
            </a:r>
            <a:r>
              <a:rPr kumimoji="1" lang="ja-JP" altLang="en-US" sz="2000" dirty="0"/>
              <a:t>～</a:t>
            </a:r>
            <a:r>
              <a:rPr kumimoji="1" lang="en-US" altLang="ja-JP" sz="2000" dirty="0"/>
              <a:t>2 kW e-beam </a:t>
            </a:r>
            <a:endParaRPr kumimoji="1" lang="ja-JP" altLang="en-US" sz="2000" dirty="0"/>
          </a:p>
        </p:txBody>
      </p:sp>
    </p:spTree>
    <p:custDataLst>
      <p:tags r:id="rId1"/>
    </p:custDataLst>
    <p:extLst>
      <p:ext uri="{BB962C8B-B14F-4D97-AF65-F5344CB8AC3E}">
        <p14:creationId xmlns:p14="http://schemas.microsoft.com/office/powerpoint/2010/main" val="1372968254"/>
      </p:ext>
    </p:extLst>
  </p:cSld>
  <p:clrMapOvr>
    <a:masterClrMapping/>
  </p:clrMapOvr>
  <mc:AlternateContent xmlns:mc="http://schemas.openxmlformats.org/markup-compatibility/2006" xmlns:p14="http://schemas.microsoft.com/office/powerpoint/2010/main">
    <mc:Choice Requires="p14">
      <p:transition spd="slow" p14:dur="2000" advTm="89170"/>
    </mc:Choice>
    <mc:Fallback xmlns="">
      <p:transition spd="slow" advTm="891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 fill="hold"/>
                                        <p:tgtEl>
                                          <p:spTgt spid="15"/>
                                        </p:tgtEl>
                                        <p:attrNameLst>
                                          <p:attrName>ppt_x</p:attrName>
                                        </p:attrNameLst>
                                      </p:cBhvr>
                                      <p:tavLst>
                                        <p:tav tm="0">
                                          <p:val>
                                            <p:strVal val="1+#ppt_w/2"/>
                                          </p:val>
                                        </p:tav>
                                        <p:tav tm="100000">
                                          <p:val>
                                            <p:strVal val="#ppt_x"/>
                                          </p:val>
                                        </p:tav>
                                      </p:tavLst>
                                    </p:anim>
                                    <p:anim calcmode="lin" valueType="num">
                                      <p:cBhvr additive="base">
                                        <p:cTn id="8" dur="1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 fill="hold"/>
                                        <p:tgtEl>
                                          <p:spTgt spid="8"/>
                                        </p:tgtEl>
                                        <p:attrNameLst>
                                          <p:attrName>ppt_x</p:attrName>
                                        </p:attrNameLst>
                                      </p:cBhvr>
                                      <p:tavLst>
                                        <p:tav tm="0">
                                          <p:val>
                                            <p:strVal val="#ppt_x"/>
                                          </p:val>
                                        </p:tav>
                                        <p:tav tm="100000">
                                          <p:val>
                                            <p:strVal val="#ppt_x"/>
                                          </p:val>
                                        </p:tav>
                                      </p:tavLst>
                                    </p:anim>
                                    <p:anim calcmode="lin" valueType="num">
                                      <p:cBhvr additive="base">
                                        <p:cTn id="14" dur="1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08482F2-C495-1CC9-1BE6-10A448CD384B}"/>
              </a:ext>
            </a:extLst>
          </p:cNvPr>
          <p:cNvSpPr>
            <a:spLocks noGrp="1"/>
          </p:cNvSpPr>
          <p:nvPr>
            <p:ph type="sldNum" sz="quarter" idx="12"/>
          </p:nvPr>
        </p:nvSpPr>
        <p:spPr/>
        <p:txBody>
          <a:bodyPr/>
          <a:lstStyle/>
          <a:p>
            <a:fld id="{78A43CBD-4E66-4A6A-964F-BCBA6D9AB3B8}" type="slidenum">
              <a:rPr kumimoji="1" lang="ja-JP" altLang="en-US" smtClean="0"/>
              <a:t>17</a:t>
            </a:fld>
            <a:endParaRPr kumimoji="1" lang="ja-JP" altLang="en-US" dirty="0"/>
          </a:p>
        </p:txBody>
      </p:sp>
      <p:pic>
        <p:nvPicPr>
          <p:cNvPr id="7" name="図 6">
            <a:extLst>
              <a:ext uri="{FF2B5EF4-FFF2-40B4-BE49-F238E27FC236}">
                <a16:creationId xmlns:a16="http://schemas.microsoft.com/office/drawing/2014/main" id="{4B05089C-6A27-84D0-7512-2406B8CE9781}"/>
              </a:ext>
            </a:extLst>
          </p:cNvPr>
          <p:cNvPicPr>
            <a:picLocks noChangeAspect="1"/>
          </p:cNvPicPr>
          <p:nvPr/>
        </p:nvPicPr>
        <p:blipFill rotWithShape="1">
          <a:blip r:embed="rId3"/>
          <a:srcRect l="8885" t="22842" b="9841"/>
          <a:stretch/>
        </p:blipFill>
        <p:spPr>
          <a:xfrm>
            <a:off x="339803" y="1433284"/>
            <a:ext cx="3750006" cy="5152639"/>
          </a:xfrm>
          <a:prstGeom prst="rect">
            <a:avLst/>
          </a:prstGeom>
        </p:spPr>
      </p:pic>
      <p:pic>
        <p:nvPicPr>
          <p:cNvPr id="8" name="図 7">
            <a:extLst>
              <a:ext uri="{FF2B5EF4-FFF2-40B4-BE49-F238E27FC236}">
                <a16:creationId xmlns:a16="http://schemas.microsoft.com/office/drawing/2014/main" id="{B892C508-E3BC-2951-25DC-5D742512DFC2}"/>
              </a:ext>
            </a:extLst>
          </p:cNvPr>
          <p:cNvPicPr>
            <a:picLocks noChangeAspect="1"/>
          </p:cNvPicPr>
          <p:nvPr/>
        </p:nvPicPr>
        <p:blipFill>
          <a:blip r:embed="rId4"/>
          <a:stretch>
            <a:fillRect/>
          </a:stretch>
        </p:blipFill>
        <p:spPr>
          <a:xfrm>
            <a:off x="2719303" y="5553794"/>
            <a:ext cx="1723834" cy="1247624"/>
          </a:xfrm>
          <a:prstGeom prst="rect">
            <a:avLst/>
          </a:prstGeom>
          <a:ln w="28575">
            <a:solidFill>
              <a:srgbClr val="FF0000"/>
            </a:solidFill>
          </a:ln>
        </p:spPr>
      </p:pic>
      <p:sp>
        <p:nvSpPr>
          <p:cNvPr id="11" name="テキスト ボックス 10">
            <a:extLst>
              <a:ext uri="{FF2B5EF4-FFF2-40B4-BE49-F238E27FC236}">
                <a16:creationId xmlns:a16="http://schemas.microsoft.com/office/drawing/2014/main" id="{260B7925-CA09-D339-2B52-88BCCFCBFA8F}"/>
              </a:ext>
            </a:extLst>
          </p:cNvPr>
          <p:cNvSpPr txBox="1"/>
          <p:nvPr/>
        </p:nvSpPr>
        <p:spPr>
          <a:xfrm>
            <a:off x="3387812" y="426154"/>
            <a:ext cx="1653017" cy="523220"/>
          </a:xfrm>
          <a:prstGeom prst="rect">
            <a:avLst/>
          </a:prstGeom>
          <a:noFill/>
        </p:spPr>
        <p:txBody>
          <a:bodyPr wrap="none" rtlCol="0">
            <a:spAutoFit/>
          </a:bodyPr>
          <a:lstStyle/>
          <a:p>
            <a:r>
              <a:rPr kumimoji="1" lang="en-US" altLang="ja-JP" sz="2800" dirty="0"/>
              <a:t>Shielding</a:t>
            </a:r>
            <a:endParaRPr kumimoji="1" lang="ja-JP" altLang="en-US" sz="2800" dirty="0"/>
          </a:p>
        </p:txBody>
      </p:sp>
      <p:sp>
        <p:nvSpPr>
          <p:cNvPr id="4" name="テキスト ボックス 3">
            <a:extLst>
              <a:ext uri="{FF2B5EF4-FFF2-40B4-BE49-F238E27FC236}">
                <a16:creationId xmlns:a16="http://schemas.microsoft.com/office/drawing/2014/main" id="{68E3994B-DDC0-FAD1-D142-5AA136C2BF56}"/>
              </a:ext>
            </a:extLst>
          </p:cNvPr>
          <p:cNvSpPr txBox="1"/>
          <p:nvPr/>
        </p:nvSpPr>
        <p:spPr>
          <a:xfrm>
            <a:off x="4615459" y="1283342"/>
            <a:ext cx="3657273" cy="1323439"/>
          </a:xfrm>
          <a:prstGeom prst="rect">
            <a:avLst/>
          </a:prstGeom>
          <a:noFill/>
        </p:spPr>
        <p:txBody>
          <a:bodyPr wrap="square" rtlCol="0">
            <a:spAutoFit/>
          </a:bodyPr>
          <a:lstStyle/>
          <a:p>
            <a:pPr marL="342900" indent="-342900">
              <a:buFont typeface="Arial" panose="020B0604020202020204" pitchFamily="34" charset="0"/>
              <a:buChar char="•"/>
            </a:pPr>
            <a:r>
              <a:rPr kumimoji="1" lang="en-US" altLang="ja-JP" sz="2000" dirty="0"/>
              <a:t>Radiation level for outside of controlled area</a:t>
            </a:r>
          </a:p>
          <a:p>
            <a:pPr marL="342900" indent="-342900">
              <a:buFont typeface="Arial" panose="020B0604020202020204" pitchFamily="34" charset="0"/>
              <a:buChar char="•"/>
            </a:pPr>
            <a:r>
              <a:rPr lang="en-US" altLang="ja-JP" sz="2000" dirty="0"/>
              <a:t>Prevent of radioactivation for electronics and devices</a:t>
            </a:r>
            <a:endParaRPr kumimoji="1" lang="ja-JP" altLang="en-US" sz="2000" dirty="0"/>
          </a:p>
        </p:txBody>
      </p:sp>
      <p:grpSp>
        <p:nvGrpSpPr>
          <p:cNvPr id="12" name="グループ化 11">
            <a:extLst>
              <a:ext uri="{FF2B5EF4-FFF2-40B4-BE49-F238E27FC236}">
                <a16:creationId xmlns:a16="http://schemas.microsoft.com/office/drawing/2014/main" id="{B76A05E0-B711-D1F9-2179-B2E1673A19C6}"/>
              </a:ext>
            </a:extLst>
          </p:cNvPr>
          <p:cNvGrpSpPr/>
          <p:nvPr/>
        </p:nvGrpSpPr>
        <p:grpSpPr>
          <a:xfrm>
            <a:off x="4105633" y="2578665"/>
            <a:ext cx="5038367" cy="2373691"/>
            <a:chOff x="4239342" y="3121103"/>
            <a:chExt cx="5038367" cy="2373691"/>
          </a:xfrm>
        </p:grpSpPr>
        <p:pic>
          <p:nvPicPr>
            <p:cNvPr id="6" name="図 5">
              <a:extLst>
                <a:ext uri="{FF2B5EF4-FFF2-40B4-BE49-F238E27FC236}">
                  <a16:creationId xmlns:a16="http://schemas.microsoft.com/office/drawing/2014/main" id="{9EFD0D51-4F7D-0880-586B-181F4A5DD717}"/>
                </a:ext>
              </a:extLst>
            </p:cNvPr>
            <p:cNvPicPr>
              <a:picLocks noChangeAspect="1"/>
            </p:cNvPicPr>
            <p:nvPr/>
          </p:nvPicPr>
          <p:blipFill>
            <a:blip r:embed="rId5"/>
            <a:stretch>
              <a:fillRect/>
            </a:stretch>
          </p:blipFill>
          <p:spPr>
            <a:xfrm>
              <a:off x="4348030" y="3429000"/>
              <a:ext cx="4623442" cy="1665684"/>
            </a:xfrm>
            <a:prstGeom prst="rect">
              <a:avLst/>
            </a:prstGeom>
          </p:spPr>
        </p:pic>
        <p:sp>
          <p:nvSpPr>
            <p:cNvPr id="9" name="テキスト ボックス 8">
              <a:extLst>
                <a:ext uri="{FF2B5EF4-FFF2-40B4-BE49-F238E27FC236}">
                  <a16:creationId xmlns:a16="http://schemas.microsoft.com/office/drawing/2014/main" id="{0A827497-CEF2-B5BD-B568-0201BF2AF07B}"/>
                </a:ext>
              </a:extLst>
            </p:cNvPr>
            <p:cNvSpPr txBox="1"/>
            <p:nvPr/>
          </p:nvSpPr>
          <p:spPr>
            <a:xfrm>
              <a:off x="4239342" y="3121103"/>
              <a:ext cx="5038367" cy="400110"/>
            </a:xfrm>
            <a:prstGeom prst="rect">
              <a:avLst/>
            </a:prstGeom>
            <a:noFill/>
          </p:spPr>
          <p:txBody>
            <a:bodyPr wrap="none" rtlCol="0">
              <a:spAutoFit/>
            </a:bodyPr>
            <a:lstStyle/>
            <a:p>
              <a:r>
                <a:rPr kumimoji="1" lang="en-US" altLang="ja-JP" sz="2000" dirty="0" err="1"/>
                <a:t>Phits</a:t>
              </a:r>
              <a:r>
                <a:rPr kumimoji="1" lang="en-US" altLang="ja-JP" sz="2000" dirty="0"/>
                <a:t> calculation (</a:t>
              </a:r>
              <a:r>
                <a:rPr lang="en-US" altLang="ja-JP" sz="2000" dirty="0"/>
                <a:t>±5mm from beam plane)</a:t>
              </a:r>
              <a:endParaRPr kumimoji="1" lang="ja-JP" altLang="en-US" sz="2000" dirty="0"/>
            </a:p>
          </p:txBody>
        </p:sp>
        <p:sp>
          <p:nvSpPr>
            <p:cNvPr id="10" name="テキスト ボックス 9">
              <a:extLst>
                <a:ext uri="{FF2B5EF4-FFF2-40B4-BE49-F238E27FC236}">
                  <a16:creationId xmlns:a16="http://schemas.microsoft.com/office/drawing/2014/main" id="{3B777958-7559-09B0-4368-DE68906AB08C}"/>
                </a:ext>
              </a:extLst>
            </p:cNvPr>
            <p:cNvSpPr txBox="1"/>
            <p:nvPr/>
          </p:nvSpPr>
          <p:spPr>
            <a:xfrm>
              <a:off x="5167227" y="5094684"/>
              <a:ext cx="3309432" cy="400110"/>
            </a:xfrm>
            <a:prstGeom prst="rect">
              <a:avLst/>
            </a:prstGeom>
            <a:noFill/>
          </p:spPr>
          <p:txBody>
            <a:bodyPr wrap="none" rtlCol="0">
              <a:spAutoFit/>
            </a:bodyPr>
            <a:lstStyle/>
            <a:p>
              <a:r>
                <a:rPr kumimoji="1" lang="en-US" altLang="ja-JP" sz="2000" dirty="0"/>
                <a:t>Evaluation of radiation level</a:t>
              </a:r>
              <a:endParaRPr kumimoji="1" lang="ja-JP" altLang="en-US" sz="2000" dirty="0"/>
            </a:p>
          </p:txBody>
        </p:sp>
      </p:grpSp>
      <p:sp>
        <p:nvSpPr>
          <p:cNvPr id="13" name="テキスト ボックス 12">
            <a:extLst>
              <a:ext uri="{FF2B5EF4-FFF2-40B4-BE49-F238E27FC236}">
                <a16:creationId xmlns:a16="http://schemas.microsoft.com/office/drawing/2014/main" id="{B9E52CC2-F37A-8339-A630-217CFCE0164F}"/>
              </a:ext>
            </a:extLst>
          </p:cNvPr>
          <p:cNvSpPr txBox="1"/>
          <p:nvPr/>
        </p:nvSpPr>
        <p:spPr>
          <a:xfrm>
            <a:off x="4214321" y="930939"/>
            <a:ext cx="4175759" cy="400110"/>
          </a:xfrm>
          <a:prstGeom prst="rect">
            <a:avLst/>
          </a:prstGeom>
          <a:noFill/>
        </p:spPr>
        <p:txBody>
          <a:bodyPr wrap="none" rtlCol="0">
            <a:spAutoFit/>
          </a:bodyPr>
          <a:lstStyle/>
          <a:p>
            <a:r>
              <a:rPr kumimoji="1" lang="en-US" altLang="ja-JP" sz="2000" dirty="0"/>
              <a:t>Items for consideration in shielding</a:t>
            </a:r>
            <a:endParaRPr kumimoji="1" lang="ja-JP" altLang="en-US" sz="2000" dirty="0"/>
          </a:p>
        </p:txBody>
      </p:sp>
      <p:sp>
        <p:nvSpPr>
          <p:cNvPr id="14" name="矢印: 下 13">
            <a:extLst>
              <a:ext uri="{FF2B5EF4-FFF2-40B4-BE49-F238E27FC236}">
                <a16:creationId xmlns:a16="http://schemas.microsoft.com/office/drawing/2014/main" id="{CE921FB6-1B06-3335-0653-65C09C22610D}"/>
              </a:ext>
            </a:extLst>
          </p:cNvPr>
          <p:cNvSpPr/>
          <p:nvPr/>
        </p:nvSpPr>
        <p:spPr>
          <a:xfrm>
            <a:off x="6379234" y="4942928"/>
            <a:ext cx="288985" cy="40011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A4FFA9E2-6C7A-A9CD-D4F9-9C0FB48F11D6}"/>
              </a:ext>
            </a:extLst>
          </p:cNvPr>
          <p:cNvSpPr txBox="1"/>
          <p:nvPr/>
        </p:nvSpPr>
        <p:spPr>
          <a:xfrm>
            <a:off x="4985621" y="5350001"/>
            <a:ext cx="3782639" cy="461665"/>
          </a:xfrm>
          <a:prstGeom prst="rect">
            <a:avLst/>
          </a:prstGeom>
          <a:noFill/>
        </p:spPr>
        <p:txBody>
          <a:bodyPr wrap="none" rtlCol="0">
            <a:spAutoFit/>
          </a:bodyPr>
          <a:lstStyle/>
          <a:p>
            <a:r>
              <a:rPr kumimoji="1" lang="en-US" altLang="ja-JP" sz="2400" dirty="0">
                <a:solidFill>
                  <a:srgbClr val="FF0000"/>
                </a:solidFill>
              </a:rPr>
              <a:t>Enhancement of  </a:t>
            </a:r>
            <a:r>
              <a:rPr lang="en-US" altLang="ja-JP" sz="2400" dirty="0">
                <a:solidFill>
                  <a:srgbClr val="FF0000"/>
                </a:solidFill>
              </a:rPr>
              <a:t>s</a:t>
            </a:r>
            <a:r>
              <a:rPr kumimoji="1" lang="en-US" altLang="ja-JP" sz="2400" dirty="0">
                <a:solidFill>
                  <a:srgbClr val="FF0000"/>
                </a:solidFill>
              </a:rPr>
              <a:t>hielding</a:t>
            </a:r>
            <a:endParaRPr kumimoji="1" lang="ja-JP" altLang="en-US" sz="2400" dirty="0">
              <a:solidFill>
                <a:srgbClr val="FF0000"/>
              </a:solidFill>
            </a:endParaRPr>
          </a:p>
        </p:txBody>
      </p:sp>
      <p:cxnSp>
        <p:nvCxnSpPr>
          <p:cNvPr id="18" name="直線矢印コネクタ 17">
            <a:extLst>
              <a:ext uri="{FF2B5EF4-FFF2-40B4-BE49-F238E27FC236}">
                <a16:creationId xmlns:a16="http://schemas.microsoft.com/office/drawing/2014/main" id="{745C6333-A02E-DA2F-F371-593382E2A190}"/>
              </a:ext>
            </a:extLst>
          </p:cNvPr>
          <p:cNvCxnSpPr>
            <a:cxnSpLocks/>
          </p:cNvCxnSpPr>
          <p:nvPr/>
        </p:nvCxnSpPr>
        <p:spPr>
          <a:xfrm flipH="1" flipV="1">
            <a:off x="1816334" y="5350001"/>
            <a:ext cx="887145" cy="732736"/>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D4C7DEC4-7FD6-F504-ED51-8365E019364C}"/>
              </a:ext>
            </a:extLst>
          </p:cNvPr>
          <p:cNvSpPr txBox="1"/>
          <p:nvPr/>
        </p:nvSpPr>
        <p:spPr>
          <a:xfrm>
            <a:off x="2648061" y="2127655"/>
            <a:ext cx="1275735" cy="646331"/>
          </a:xfrm>
          <a:prstGeom prst="rect">
            <a:avLst/>
          </a:prstGeom>
          <a:solidFill>
            <a:schemeClr val="bg1"/>
          </a:solidFill>
          <a:ln w="12700">
            <a:solidFill>
              <a:schemeClr val="tx1"/>
            </a:solidFill>
          </a:ln>
        </p:spPr>
        <p:txBody>
          <a:bodyPr wrap="square" rtlCol="0">
            <a:spAutoFit/>
          </a:bodyPr>
          <a:lstStyle/>
          <a:p>
            <a:r>
              <a:rPr kumimoji="1" lang="en-US" altLang="ja-JP" dirty="0"/>
              <a:t>Additional shield</a:t>
            </a:r>
            <a:endParaRPr kumimoji="1" lang="ja-JP" altLang="en-US" dirty="0"/>
          </a:p>
        </p:txBody>
      </p:sp>
      <p:cxnSp>
        <p:nvCxnSpPr>
          <p:cNvPr id="15" name="直線矢印コネクタ 14">
            <a:extLst>
              <a:ext uri="{FF2B5EF4-FFF2-40B4-BE49-F238E27FC236}">
                <a16:creationId xmlns:a16="http://schemas.microsoft.com/office/drawing/2014/main" id="{26CBCA06-EE81-2B35-DCB3-8BADD02979C6}"/>
              </a:ext>
            </a:extLst>
          </p:cNvPr>
          <p:cNvCxnSpPr>
            <a:cxnSpLocks/>
          </p:cNvCxnSpPr>
          <p:nvPr/>
        </p:nvCxnSpPr>
        <p:spPr>
          <a:xfrm flipH="1">
            <a:off x="2719303" y="2765764"/>
            <a:ext cx="134256" cy="6051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E35D8F63-C1B4-F10E-89C4-11A461EF7848}"/>
              </a:ext>
            </a:extLst>
          </p:cNvPr>
          <p:cNvCxnSpPr>
            <a:cxnSpLocks/>
          </p:cNvCxnSpPr>
          <p:nvPr/>
        </p:nvCxnSpPr>
        <p:spPr>
          <a:xfrm flipH="1">
            <a:off x="2641641" y="2783330"/>
            <a:ext cx="230062" cy="18584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E8A6F754-0B34-0FEE-0043-4AB7D89031FD}"/>
              </a:ext>
            </a:extLst>
          </p:cNvPr>
          <p:cNvSpPr txBox="1"/>
          <p:nvPr/>
        </p:nvSpPr>
        <p:spPr>
          <a:xfrm>
            <a:off x="4522913" y="5984708"/>
            <a:ext cx="3351444" cy="892552"/>
          </a:xfrm>
          <a:prstGeom prst="rect">
            <a:avLst/>
          </a:prstGeom>
          <a:noFill/>
        </p:spPr>
        <p:txBody>
          <a:bodyPr wrap="square" rtlCol="0">
            <a:spAutoFit/>
          </a:bodyPr>
          <a:lstStyle/>
          <a:p>
            <a:r>
              <a:rPr kumimoji="1" lang="en-US" altLang="ja-JP" sz="2000" dirty="0"/>
              <a:t>Ceiling shield for ion source</a:t>
            </a:r>
          </a:p>
          <a:p>
            <a:r>
              <a:rPr lang="en-US" altLang="ja-JP" sz="1600" dirty="0"/>
              <a:t>Concreate: 2.4x2.4x0.6m</a:t>
            </a:r>
            <a:r>
              <a:rPr lang="en-US" altLang="ja-JP" sz="1600" baseline="30000" dirty="0"/>
              <a:t>3</a:t>
            </a:r>
          </a:p>
          <a:p>
            <a:r>
              <a:rPr kumimoji="1" lang="en-US" altLang="ja-JP" sz="1600" dirty="0"/>
              <a:t>Pb block: 0.8x0.8x0.1m</a:t>
            </a:r>
            <a:r>
              <a:rPr kumimoji="1" lang="en-US" altLang="ja-JP" sz="1600" baseline="30000" dirty="0"/>
              <a:t>3</a:t>
            </a:r>
            <a:endParaRPr kumimoji="1" lang="ja-JP" altLang="en-US" sz="1600" baseline="30000" dirty="0"/>
          </a:p>
        </p:txBody>
      </p:sp>
    </p:spTree>
    <p:extLst>
      <p:ext uri="{BB962C8B-B14F-4D97-AF65-F5344CB8AC3E}">
        <p14:creationId xmlns:p14="http://schemas.microsoft.com/office/powerpoint/2010/main" val="2836843510"/>
      </p:ext>
    </p:extLst>
  </p:cSld>
  <p:clrMapOvr>
    <a:masterClrMapping/>
  </p:clrMapOvr>
  <mc:AlternateContent xmlns:mc="http://schemas.openxmlformats.org/markup-compatibility/2006" xmlns:p14="http://schemas.microsoft.com/office/powerpoint/2010/main">
    <mc:Choice Requires="p14">
      <p:transition spd="slow" p14:dur="2000" advTm="64754"/>
    </mc:Choice>
    <mc:Fallback xmlns="">
      <p:transition spd="slow" advTm="6475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223BB8F-FD63-5FD5-8470-FDB24778CC9B}"/>
              </a:ext>
            </a:extLst>
          </p:cNvPr>
          <p:cNvSpPr>
            <a:spLocks noGrp="1"/>
          </p:cNvSpPr>
          <p:nvPr>
            <p:ph type="sldNum" sz="quarter" idx="12"/>
          </p:nvPr>
        </p:nvSpPr>
        <p:spPr/>
        <p:txBody>
          <a:bodyPr/>
          <a:lstStyle/>
          <a:p>
            <a:fld id="{78A43CBD-4E66-4A6A-964F-BCBA6D9AB3B8}" type="slidenum">
              <a:rPr kumimoji="1" lang="ja-JP" altLang="en-US" smtClean="0"/>
              <a:t>18</a:t>
            </a:fld>
            <a:endParaRPr kumimoji="1" lang="ja-JP" altLang="en-US"/>
          </a:p>
        </p:txBody>
      </p:sp>
      <p:sp>
        <p:nvSpPr>
          <p:cNvPr id="4" name="テキスト ボックス 3">
            <a:extLst>
              <a:ext uri="{FF2B5EF4-FFF2-40B4-BE49-F238E27FC236}">
                <a16:creationId xmlns:a16="http://schemas.microsoft.com/office/drawing/2014/main" id="{E7452738-D8F0-234A-81B5-9260ACF413A7}"/>
              </a:ext>
            </a:extLst>
          </p:cNvPr>
          <p:cNvSpPr txBox="1"/>
          <p:nvPr/>
        </p:nvSpPr>
        <p:spPr>
          <a:xfrm>
            <a:off x="2573497" y="426664"/>
            <a:ext cx="3836599" cy="523220"/>
          </a:xfrm>
          <a:prstGeom prst="rect">
            <a:avLst/>
          </a:prstGeom>
          <a:noFill/>
        </p:spPr>
        <p:txBody>
          <a:bodyPr wrap="square">
            <a:spAutoFit/>
          </a:bodyPr>
          <a:lstStyle/>
          <a:p>
            <a:r>
              <a:rPr lang="en-US" altLang="ja-JP" sz="2800" dirty="0"/>
              <a:t>Maintenance scenario</a:t>
            </a:r>
          </a:p>
        </p:txBody>
      </p:sp>
      <p:sp>
        <p:nvSpPr>
          <p:cNvPr id="6" name="テキスト ボックス 5">
            <a:extLst>
              <a:ext uri="{FF2B5EF4-FFF2-40B4-BE49-F238E27FC236}">
                <a16:creationId xmlns:a16="http://schemas.microsoft.com/office/drawing/2014/main" id="{515C9B28-096A-36B5-C390-FE77074F7E9C}"/>
              </a:ext>
            </a:extLst>
          </p:cNvPr>
          <p:cNvSpPr txBox="1"/>
          <p:nvPr/>
        </p:nvSpPr>
        <p:spPr>
          <a:xfrm>
            <a:off x="2372786" y="1112621"/>
            <a:ext cx="4238020" cy="461665"/>
          </a:xfrm>
          <a:prstGeom prst="rect">
            <a:avLst/>
          </a:prstGeom>
          <a:noFill/>
        </p:spPr>
        <p:txBody>
          <a:bodyPr wrap="none" rtlCol="0">
            <a:spAutoFit/>
          </a:bodyPr>
          <a:lstStyle/>
          <a:p>
            <a:r>
              <a:rPr kumimoji="1" lang="en-US" altLang="ja-JP" sz="2400" dirty="0"/>
              <a:t>Residual radiation from target</a:t>
            </a:r>
            <a:endParaRPr kumimoji="1" lang="ja-JP" altLang="en-US" sz="2400" dirty="0"/>
          </a:p>
        </p:txBody>
      </p:sp>
      <p:sp>
        <p:nvSpPr>
          <p:cNvPr id="10" name="テキスト ボックス 9">
            <a:extLst>
              <a:ext uri="{FF2B5EF4-FFF2-40B4-BE49-F238E27FC236}">
                <a16:creationId xmlns:a16="http://schemas.microsoft.com/office/drawing/2014/main" id="{DCC048B6-454C-E6DB-CED2-138EC722483C}"/>
              </a:ext>
            </a:extLst>
          </p:cNvPr>
          <p:cNvSpPr txBox="1"/>
          <p:nvPr/>
        </p:nvSpPr>
        <p:spPr>
          <a:xfrm>
            <a:off x="748503" y="4237779"/>
            <a:ext cx="3941464" cy="461665"/>
          </a:xfrm>
          <a:prstGeom prst="rect">
            <a:avLst/>
          </a:prstGeom>
          <a:noFill/>
        </p:spPr>
        <p:txBody>
          <a:bodyPr wrap="none" rtlCol="0">
            <a:spAutoFit/>
          </a:bodyPr>
          <a:lstStyle/>
          <a:p>
            <a:r>
              <a:rPr kumimoji="1" lang="en-US" altLang="ja-JP" sz="2400" dirty="0">
                <a:solidFill>
                  <a:srgbClr val="FF0000"/>
                </a:solidFill>
                <a:sym typeface="Wingdings" panose="05000000000000000000" pitchFamily="2" charset="2"/>
              </a:rPr>
              <a:t> </a:t>
            </a:r>
            <a:r>
              <a:rPr kumimoji="1" lang="en-US" altLang="ja-JP" sz="2400" dirty="0">
                <a:solidFill>
                  <a:srgbClr val="FF0000"/>
                </a:solidFill>
              </a:rPr>
              <a:t>Remote handling system</a:t>
            </a:r>
            <a:endParaRPr kumimoji="1" lang="ja-JP" altLang="en-US" sz="2400" dirty="0">
              <a:solidFill>
                <a:srgbClr val="FF0000"/>
              </a:solidFill>
            </a:endParaRPr>
          </a:p>
        </p:txBody>
      </p:sp>
      <p:sp>
        <p:nvSpPr>
          <p:cNvPr id="11" name="テキスト ボックス 10">
            <a:extLst>
              <a:ext uri="{FF2B5EF4-FFF2-40B4-BE49-F238E27FC236}">
                <a16:creationId xmlns:a16="http://schemas.microsoft.com/office/drawing/2014/main" id="{30FC8424-CEE2-240E-5723-3E05339F2AC7}"/>
              </a:ext>
            </a:extLst>
          </p:cNvPr>
          <p:cNvSpPr txBox="1"/>
          <p:nvPr/>
        </p:nvSpPr>
        <p:spPr>
          <a:xfrm>
            <a:off x="506907" y="4683989"/>
            <a:ext cx="4663584" cy="400110"/>
          </a:xfrm>
          <a:prstGeom prst="rect">
            <a:avLst/>
          </a:prstGeom>
          <a:noFill/>
        </p:spPr>
        <p:txBody>
          <a:bodyPr wrap="none" rtlCol="0">
            <a:spAutoFit/>
          </a:bodyPr>
          <a:lstStyle/>
          <a:p>
            <a:r>
              <a:rPr kumimoji="1" lang="en-US" altLang="ja-JP" sz="2000" dirty="0"/>
              <a:t>Condition: 20 min. work, 2 mSv/h at 1m</a:t>
            </a:r>
            <a:endParaRPr kumimoji="1" lang="ja-JP" altLang="en-US" sz="2000" dirty="0"/>
          </a:p>
        </p:txBody>
      </p:sp>
      <p:pic>
        <p:nvPicPr>
          <p:cNvPr id="12" name="図 11">
            <a:extLst>
              <a:ext uri="{FF2B5EF4-FFF2-40B4-BE49-F238E27FC236}">
                <a16:creationId xmlns:a16="http://schemas.microsoft.com/office/drawing/2014/main" id="{04000DD4-EC82-CF0F-2606-E19ED68AA467}"/>
              </a:ext>
            </a:extLst>
          </p:cNvPr>
          <p:cNvPicPr>
            <a:picLocks noChangeAspect="1"/>
          </p:cNvPicPr>
          <p:nvPr/>
        </p:nvPicPr>
        <p:blipFill>
          <a:blip r:embed="rId3"/>
          <a:stretch>
            <a:fillRect/>
          </a:stretch>
        </p:blipFill>
        <p:spPr>
          <a:xfrm>
            <a:off x="5752348" y="4829352"/>
            <a:ext cx="1407012" cy="2028648"/>
          </a:xfrm>
          <a:prstGeom prst="rect">
            <a:avLst/>
          </a:prstGeom>
        </p:spPr>
      </p:pic>
      <p:sp>
        <p:nvSpPr>
          <p:cNvPr id="13" name="テキスト ボックス 12">
            <a:extLst>
              <a:ext uri="{FF2B5EF4-FFF2-40B4-BE49-F238E27FC236}">
                <a16:creationId xmlns:a16="http://schemas.microsoft.com/office/drawing/2014/main" id="{822C34A7-24C4-FC55-450A-E1102CD6116A}"/>
              </a:ext>
            </a:extLst>
          </p:cNvPr>
          <p:cNvSpPr txBox="1"/>
          <p:nvPr/>
        </p:nvSpPr>
        <p:spPr>
          <a:xfrm>
            <a:off x="7223716" y="5329740"/>
            <a:ext cx="2133600" cy="1077218"/>
          </a:xfrm>
          <a:prstGeom prst="rect">
            <a:avLst/>
          </a:prstGeom>
          <a:noFill/>
        </p:spPr>
        <p:txBody>
          <a:bodyPr wrap="square" rtlCol="0">
            <a:spAutoFit/>
          </a:bodyPr>
          <a:lstStyle/>
          <a:p>
            <a:r>
              <a:rPr lang="en-US" altLang="ja-JP" sz="1600" b="0" i="0" dirty="0">
                <a:effectLst/>
                <a:latin typeface="AdvOT863180fb"/>
              </a:rPr>
              <a:t>G. Minor et al., </a:t>
            </a:r>
          </a:p>
          <a:p>
            <a:r>
              <a:rPr lang="en-US" altLang="ja-JP" sz="1600" b="0" i="0" dirty="0">
                <a:effectLst/>
                <a:latin typeface="AdvOT863180fb"/>
              </a:rPr>
              <a:t>Nuclear Engineering and Technology 53 (2021) 1378</a:t>
            </a:r>
            <a:r>
              <a:rPr lang="en-US" altLang="ja-JP" sz="1600" dirty="0"/>
              <a:t> </a:t>
            </a:r>
            <a:endParaRPr kumimoji="1" lang="ja-JP" altLang="en-US" sz="1600" dirty="0"/>
          </a:p>
        </p:txBody>
      </p:sp>
      <p:sp>
        <p:nvSpPr>
          <p:cNvPr id="14" name="テキスト ボックス 13">
            <a:extLst>
              <a:ext uri="{FF2B5EF4-FFF2-40B4-BE49-F238E27FC236}">
                <a16:creationId xmlns:a16="http://schemas.microsoft.com/office/drawing/2014/main" id="{9FEEE5D2-D4D7-C82B-0422-00B5E3847600}"/>
              </a:ext>
            </a:extLst>
          </p:cNvPr>
          <p:cNvSpPr txBox="1"/>
          <p:nvPr/>
        </p:nvSpPr>
        <p:spPr>
          <a:xfrm>
            <a:off x="7223715" y="4744965"/>
            <a:ext cx="2071063" cy="584775"/>
          </a:xfrm>
          <a:prstGeom prst="rect">
            <a:avLst/>
          </a:prstGeom>
          <a:noFill/>
        </p:spPr>
        <p:txBody>
          <a:bodyPr wrap="square" rtlCol="0">
            <a:spAutoFit/>
          </a:bodyPr>
          <a:lstStyle/>
          <a:p>
            <a:r>
              <a:rPr kumimoji="1" lang="en-US" altLang="ja-JP" sz="1600" dirty="0">
                <a:latin typeface="Segoe UI" panose="020B0502040204020203" pitchFamily="34" charset="0"/>
                <a:cs typeface="Segoe UI" panose="020B0502040204020203" pitchFamily="34" charset="0"/>
              </a:rPr>
              <a:t>ISAC target module at TRIUMF</a:t>
            </a:r>
            <a:endParaRPr kumimoji="1" lang="ja-JP" altLang="en-US" sz="1600" dirty="0">
              <a:latin typeface="Segoe UI" panose="020B0502040204020203" pitchFamily="34" charset="0"/>
              <a:cs typeface="Segoe UI" panose="020B0502040204020203" pitchFamily="34" charset="0"/>
            </a:endParaRPr>
          </a:p>
        </p:txBody>
      </p:sp>
      <p:sp>
        <p:nvSpPr>
          <p:cNvPr id="15" name="テキスト ボックス 14">
            <a:extLst>
              <a:ext uri="{FF2B5EF4-FFF2-40B4-BE49-F238E27FC236}">
                <a16:creationId xmlns:a16="http://schemas.microsoft.com/office/drawing/2014/main" id="{80B40B3E-891B-A948-8C3C-692D150877D9}"/>
              </a:ext>
            </a:extLst>
          </p:cNvPr>
          <p:cNvSpPr txBox="1"/>
          <p:nvPr/>
        </p:nvSpPr>
        <p:spPr>
          <a:xfrm>
            <a:off x="1008008" y="5453566"/>
            <a:ext cx="3765005" cy="1166088"/>
          </a:xfrm>
          <a:prstGeom prst="rect">
            <a:avLst/>
          </a:prstGeom>
          <a:noFill/>
        </p:spPr>
        <p:txBody>
          <a:bodyPr wrap="none" rtlCol="0">
            <a:spAutoFit/>
          </a:bodyPr>
          <a:lstStyle/>
          <a:p>
            <a:pPr marL="342900" indent="-342900">
              <a:lnSpc>
                <a:spcPct val="120000"/>
              </a:lnSpc>
              <a:buFont typeface="Arial" panose="020B0604020202020204" pitchFamily="34" charset="0"/>
              <a:buChar char="•"/>
            </a:pPr>
            <a:r>
              <a:rPr lang="en-US" altLang="ja-JP" sz="2000" dirty="0"/>
              <a:t>Crane system</a:t>
            </a:r>
          </a:p>
          <a:p>
            <a:pPr marL="342900" indent="-342900">
              <a:lnSpc>
                <a:spcPct val="120000"/>
              </a:lnSpc>
              <a:buFont typeface="Arial" panose="020B0604020202020204" pitchFamily="34" charset="0"/>
              <a:buChar char="•"/>
            </a:pPr>
            <a:r>
              <a:rPr kumimoji="1" lang="en-US" altLang="ja-JP" sz="2000" dirty="0"/>
              <a:t>Specialized working tools</a:t>
            </a:r>
          </a:p>
          <a:p>
            <a:pPr marL="342900" indent="-342900">
              <a:lnSpc>
                <a:spcPct val="120000"/>
              </a:lnSpc>
              <a:buFont typeface="Arial" panose="020B0604020202020204" pitchFamily="34" charset="0"/>
              <a:buChar char="•"/>
            </a:pPr>
            <a:r>
              <a:rPr lang="en-US" altLang="ja-JP" sz="2000" dirty="0"/>
              <a:t>Preparation of storage space</a:t>
            </a:r>
            <a:endParaRPr kumimoji="1" lang="ja-JP" altLang="en-US" sz="2000" dirty="0"/>
          </a:p>
        </p:txBody>
      </p:sp>
      <p:sp>
        <p:nvSpPr>
          <p:cNvPr id="16" name="テキスト ボックス 15">
            <a:extLst>
              <a:ext uri="{FF2B5EF4-FFF2-40B4-BE49-F238E27FC236}">
                <a16:creationId xmlns:a16="http://schemas.microsoft.com/office/drawing/2014/main" id="{DE8BD3FE-1A9A-5818-7A7F-058916A7507D}"/>
              </a:ext>
            </a:extLst>
          </p:cNvPr>
          <p:cNvSpPr txBox="1"/>
          <p:nvPr/>
        </p:nvSpPr>
        <p:spPr>
          <a:xfrm>
            <a:off x="825074" y="5053456"/>
            <a:ext cx="4130874" cy="400110"/>
          </a:xfrm>
          <a:prstGeom prst="rect">
            <a:avLst/>
          </a:prstGeom>
          <a:noFill/>
        </p:spPr>
        <p:txBody>
          <a:bodyPr wrap="none" rtlCol="0">
            <a:spAutoFit/>
          </a:bodyPr>
          <a:lstStyle/>
          <a:p>
            <a:r>
              <a:rPr kumimoji="1" lang="en-US" altLang="ja-JP" sz="2000" u="sng" dirty="0"/>
              <a:t>Simpler system than other facilities</a:t>
            </a:r>
            <a:endParaRPr kumimoji="1" lang="ja-JP" altLang="en-US" sz="2000" u="sng" dirty="0"/>
          </a:p>
        </p:txBody>
      </p:sp>
      <p:sp>
        <p:nvSpPr>
          <p:cNvPr id="17" name="テキスト ボックス 16">
            <a:extLst>
              <a:ext uri="{FF2B5EF4-FFF2-40B4-BE49-F238E27FC236}">
                <a16:creationId xmlns:a16="http://schemas.microsoft.com/office/drawing/2014/main" id="{A01B356D-CEEF-C762-963D-3FD6B90AC03B}"/>
              </a:ext>
            </a:extLst>
          </p:cNvPr>
          <p:cNvSpPr txBox="1"/>
          <p:nvPr/>
        </p:nvSpPr>
        <p:spPr>
          <a:xfrm>
            <a:off x="5344613" y="4500037"/>
            <a:ext cx="3695692" cy="369332"/>
          </a:xfrm>
          <a:prstGeom prst="rect">
            <a:avLst/>
          </a:prstGeom>
          <a:noFill/>
        </p:spPr>
        <p:txBody>
          <a:bodyPr wrap="none" rtlCol="0">
            <a:spAutoFit/>
          </a:bodyPr>
          <a:lstStyle/>
          <a:p>
            <a:r>
              <a:rPr lang="en-US" altLang="ja-JP" b="1" dirty="0"/>
              <a:t>Higher power(</a:t>
            </a:r>
            <a:r>
              <a:rPr lang="ja-JP" altLang="en-US" b="1" dirty="0"/>
              <a:t>～</a:t>
            </a:r>
            <a:r>
              <a:rPr lang="en-US" altLang="ja-JP" b="1" dirty="0"/>
              <a:t>100 kW) facility</a:t>
            </a:r>
            <a:endParaRPr kumimoji="1" lang="ja-JP" altLang="en-US" b="1" dirty="0"/>
          </a:p>
        </p:txBody>
      </p:sp>
      <p:pic>
        <p:nvPicPr>
          <p:cNvPr id="9" name="図 8" descr="ダイアグラム が含まれている画像&#10;&#10;自動的に生成された説明">
            <a:extLst>
              <a:ext uri="{FF2B5EF4-FFF2-40B4-BE49-F238E27FC236}">
                <a16:creationId xmlns:a16="http://schemas.microsoft.com/office/drawing/2014/main" id="{9E552740-D7B4-3A86-CAFF-5F7F4BD47B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7101" y="1626538"/>
            <a:ext cx="3340615" cy="2505461"/>
          </a:xfrm>
          <a:prstGeom prst="rect">
            <a:avLst/>
          </a:prstGeom>
        </p:spPr>
      </p:pic>
      <p:grpSp>
        <p:nvGrpSpPr>
          <p:cNvPr id="27" name="グループ化 26">
            <a:extLst>
              <a:ext uri="{FF2B5EF4-FFF2-40B4-BE49-F238E27FC236}">
                <a16:creationId xmlns:a16="http://schemas.microsoft.com/office/drawing/2014/main" id="{0C4BDA63-C117-E6A7-1EE8-65228F188C33}"/>
              </a:ext>
            </a:extLst>
          </p:cNvPr>
          <p:cNvGrpSpPr/>
          <p:nvPr/>
        </p:nvGrpSpPr>
        <p:grpSpPr>
          <a:xfrm>
            <a:off x="249978" y="1684009"/>
            <a:ext cx="5502370" cy="2489654"/>
            <a:chOff x="3030898" y="470960"/>
            <a:chExt cx="5502370" cy="2489654"/>
          </a:xfrm>
        </p:grpSpPr>
        <p:sp>
          <p:nvSpPr>
            <p:cNvPr id="7" name="テキスト ボックス 6">
              <a:extLst>
                <a:ext uri="{FF2B5EF4-FFF2-40B4-BE49-F238E27FC236}">
                  <a16:creationId xmlns:a16="http://schemas.microsoft.com/office/drawing/2014/main" id="{F80401EE-E6FA-2E4F-D1B6-C016709F7258}"/>
                </a:ext>
              </a:extLst>
            </p:cNvPr>
            <p:cNvSpPr txBox="1"/>
            <p:nvPr/>
          </p:nvSpPr>
          <p:spPr>
            <a:xfrm>
              <a:off x="3030898" y="470960"/>
              <a:ext cx="5177443" cy="1323439"/>
            </a:xfrm>
            <a:prstGeom prst="rect">
              <a:avLst/>
            </a:prstGeom>
            <a:noFill/>
          </p:spPr>
          <p:txBody>
            <a:bodyPr wrap="none" rtlCol="0">
              <a:spAutoFit/>
            </a:bodyPr>
            <a:lstStyle/>
            <a:p>
              <a:r>
                <a:rPr kumimoji="1" lang="en-US" altLang="ja-JP" sz="2000" dirty="0"/>
                <a:t>Measured data: 20 cm from target with 20W</a:t>
              </a:r>
            </a:p>
            <a:p>
              <a:r>
                <a:rPr kumimoji="1" lang="en-US" altLang="ja-JP" sz="2000" dirty="0"/>
                <a:t> </a:t>
              </a:r>
              <a:r>
                <a:rPr kumimoji="1" lang="ja-JP" altLang="en-US" sz="2000" dirty="0"/>
                <a:t>～</a:t>
              </a:r>
              <a:r>
                <a:rPr kumimoji="1" lang="en-US" altLang="ja-JP" sz="2000" dirty="0"/>
                <a:t>50 </a:t>
              </a:r>
              <a:r>
                <a:rPr lang="en-US" altLang="ja-JP" sz="2000" dirty="0" err="1"/>
                <a:t>μSv</a:t>
              </a:r>
              <a:r>
                <a:rPr lang="en-US" altLang="ja-JP" sz="2000" dirty="0"/>
                <a:t>/h after 2 weeks</a:t>
              </a:r>
              <a:endParaRPr kumimoji="1" lang="en-US" altLang="ja-JP" sz="2000" dirty="0"/>
            </a:p>
            <a:p>
              <a:pPr marL="800100" lvl="1" indent="-342900">
                <a:buFont typeface="Wingdings" panose="05000000000000000000" pitchFamily="2" charset="2"/>
                <a:buChar char="è"/>
              </a:pPr>
              <a:r>
                <a:rPr kumimoji="1" lang="en-US" altLang="ja-JP" sz="2000" dirty="0"/>
                <a:t>2.5 mSv/h after 2 weeks @ 1kW</a:t>
              </a:r>
            </a:p>
            <a:p>
              <a:pPr marL="800100" lvl="1" indent="-342900">
                <a:buFont typeface="Wingdings" panose="05000000000000000000" pitchFamily="2" charset="2"/>
                <a:buChar char="è"/>
              </a:pPr>
              <a:r>
                <a:rPr lang="en-US" altLang="ja-JP" sz="2000" dirty="0"/>
                <a:t>&lt; 20 </a:t>
              </a:r>
              <a:r>
                <a:rPr lang="en-US" altLang="ja-JP" sz="2000" dirty="0" err="1"/>
                <a:t>μSv</a:t>
              </a:r>
              <a:r>
                <a:rPr lang="en-US" altLang="ja-JP" sz="2000" dirty="0"/>
                <a:t>/h after 2 years...</a:t>
              </a:r>
              <a:endParaRPr kumimoji="1" lang="ja-JP" altLang="en-US" sz="2000" dirty="0"/>
            </a:p>
          </p:txBody>
        </p:sp>
        <p:sp>
          <p:nvSpPr>
            <p:cNvPr id="8" name="テキスト ボックス 7">
              <a:extLst>
                <a:ext uri="{FF2B5EF4-FFF2-40B4-BE49-F238E27FC236}">
                  <a16:creationId xmlns:a16="http://schemas.microsoft.com/office/drawing/2014/main" id="{66E5758A-4BFF-6868-B1C2-67FDC49E1CF2}"/>
                </a:ext>
              </a:extLst>
            </p:cNvPr>
            <p:cNvSpPr txBox="1"/>
            <p:nvPr/>
          </p:nvSpPr>
          <p:spPr>
            <a:xfrm>
              <a:off x="3619998" y="2560504"/>
              <a:ext cx="4380419" cy="400110"/>
            </a:xfrm>
            <a:prstGeom prst="rect">
              <a:avLst/>
            </a:prstGeom>
            <a:noFill/>
            <a:ln w="22225">
              <a:solidFill>
                <a:srgbClr val="FF0000"/>
              </a:solidFill>
            </a:ln>
          </p:spPr>
          <p:txBody>
            <a:bodyPr wrap="square" rtlCol="0">
              <a:spAutoFit/>
            </a:bodyPr>
            <a:lstStyle/>
            <a:p>
              <a:r>
                <a:rPr lang="en-US" altLang="ja-JP" sz="2000" dirty="0"/>
                <a:t>Waiting time for work: several weeks</a:t>
              </a:r>
              <a:endParaRPr kumimoji="1" lang="ja-JP" altLang="en-US" sz="2000" dirty="0"/>
            </a:p>
          </p:txBody>
        </p:sp>
        <p:sp>
          <p:nvSpPr>
            <p:cNvPr id="24" name="テキスト ボックス 23">
              <a:extLst>
                <a:ext uri="{FF2B5EF4-FFF2-40B4-BE49-F238E27FC236}">
                  <a16:creationId xmlns:a16="http://schemas.microsoft.com/office/drawing/2014/main" id="{ACA5D6A0-276A-FE2B-58D1-DE8CED71D821}"/>
                </a:ext>
              </a:extLst>
            </p:cNvPr>
            <p:cNvSpPr txBox="1"/>
            <p:nvPr/>
          </p:nvSpPr>
          <p:spPr>
            <a:xfrm>
              <a:off x="3087148" y="1756199"/>
              <a:ext cx="5446120" cy="707886"/>
            </a:xfrm>
            <a:prstGeom prst="rect">
              <a:avLst/>
            </a:prstGeom>
            <a:noFill/>
          </p:spPr>
          <p:txBody>
            <a:bodyPr wrap="square" rtlCol="0">
              <a:spAutoFit/>
            </a:bodyPr>
            <a:lstStyle/>
            <a:p>
              <a:r>
                <a:rPr kumimoji="1" lang="en-US" altLang="ja-JP" sz="2000" dirty="0"/>
                <a:t>Calculation </a:t>
              </a:r>
              <a:r>
                <a:rPr kumimoji="1" lang="en-US" altLang="ja-JP" sz="2000" dirty="0">
                  <a:sym typeface="Wingdings" panose="05000000000000000000" pitchFamily="2" charset="2"/>
                </a:rPr>
                <a:t> 10 times larger</a:t>
              </a:r>
            </a:p>
            <a:p>
              <a:r>
                <a:rPr kumimoji="1" lang="en-US" altLang="ja-JP" sz="2000" dirty="0">
                  <a:sym typeface="Wingdings" panose="05000000000000000000" pitchFamily="2" charset="2"/>
                </a:rPr>
                <a:t>                        Estimation of various locations </a:t>
              </a:r>
              <a:endParaRPr kumimoji="1" lang="ja-JP" altLang="en-US" sz="2000" dirty="0"/>
            </a:p>
          </p:txBody>
        </p:sp>
      </p:grpSp>
      <p:sp>
        <p:nvSpPr>
          <p:cNvPr id="28" name="テキスト ボックス 27">
            <a:extLst>
              <a:ext uri="{FF2B5EF4-FFF2-40B4-BE49-F238E27FC236}">
                <a16:creationId xmlns:a16="http://schemas.microsoft.com/office/drawing/2014/main" id="{FA6D673D-BCD0-2B26-EC48-373CAACA1502}"/>
              </a:ext>
            </a:extLst>
          </p:cNvPr>
          <p:cNvSpPr txBox="1"/>
          <p:nvPr/>
        </p:nvSpPr>
        <p:spPr>
          <a:xfrm>
            <a:off x="6777753" y="2772359"/>
            <a:ext cx="1194558" cy="261610"/>
          </a:xfrm>
          <a:prstGeom prst="rect">
            <a:avLst/>
          </a:prstGeom>
          <a:noFill/>
        </p:spPr>
        <p:txBody>
          <a:bodyPr wrap="none" rtlCol="0">
            <a:spAutoFit/>
          </a:bodyPr>
          <a:lstStyle/>
          <a:p>
            <a:r>
              <a:rPr kumimoji="1" lang="en-US" altLang="ja-JP" sz="1100" dirty="0" err="1">
                <a:solidFill>
                  <a:srgbClr val="0000FF"/>
                </a:solidFill>
              </a:rPr>
              <a:t>Phits+dchain-sp</a:t>
            </a:r>
            <a:endParaRPr kumimoji="1" lang="ja-JP" altLang="en-US" sz="1400" dirty="0">
              <a:solidFill>
                <a:srgbClr val="0000FF"/>
              </a:solidFill>
            </a:endParaRPr>
          </a:p>
        </p:txBody>
      </p:sp>
      <p:sp>
        <p:nvSpPr>
          <p:cNvPr id="29" name="テキスト ボックス 28">
            <a:extLst>
              <a:ext uri="{FF2B5EF4-FFF2-40B4-BE49-F238E27FC236}">
                <a16:creationId xmlns:a16="http://schemas.microsoft.com/office/drawing/2014/main" id="{AF81B35D-412F-1040-54CD-112537BDDAD9}"/>
              </a:ext>
            </a:extLst>
          </p:cNvPr>
          <p:cNvSpPr txBox="1"/>
          <p:nvPr/>
        </p:nvSpPr>
        <p:spPr>
          <a:xfrm>
            <a:off x="6474792" y="3107748"/>
            <a:ext cx="748923" cy="261610"/>
          </a:xfrm>
          <a:prstGeom prst="rect">
            <a:avLst/>
          </a:prstGeom>
          <a:noFill/>
        </p:spPr>
        <p:txBody>
          <a:bodyPr wrap="none" rtlCol="0">
            <a:spAutoFit/>
          </a:bodyPr>
          <a:lstStyle/>
          <a:p>
            <a:r>
              <a:rPr kumimoji="1" lang="en-US" altLang="ja-JP" sz="1100" dirty="0">
                <a:solidFill>
                  <a:srgbClr val="FF0000"/>
                </a:solidFill>
              </a:rPr>
              <a:t>Exp. data</a:t>
            </a:r>
            <a:endParaRPr kumimoji="1" lang="ja-JP" altLang="en-US" sz="1400" dirty="0">
              <a:solidFill>
                <a:srgbClr val="FF0000"/>
              </a:solidFill>
            </a:endParaRPr>
          </a:p>
        </p:txBody>
      </p:sp>
      <p:sp>
        <p:nvSpPr>
          <p:cNvPr id="30" name="テキスト ボックス 29">
            <a:extLst>
              <a:ext uri="{FF2B5EF4-FFF2-40B4-BE49-F238E27FC236}">
                <a16:creationId xmlns:a16="http://schemas.microsoft.com/office/drawing/2014/main" id="{2EFCC05C-3694-59F7-4503-8ED474AD4F6D}"/>
              </a:ext>
            </a:extLst>
          </p:cNvPr>
          <p:cNvSpPr txBox="1"/>
          <p:nvPr/>
        </p:nvSpPr>
        <p:spPr>
          <a:xfrm>
            <a:off x="6965205" y="1913172"/>
            <a:ext cx="1886927" cy="369332"/>
          </a:xfrm>
          <a:prstGeom prst="rect">
            <a:avLst/>
          </a:prstGeom>
          <a:noFill/>
        </p:spPr>
        <p:txBody>
          <a:bodyPr wrap="square" rtlCol="0">
            <a:spAutoFit/>
          </a:bodyPr>
          <a:lstStyle/>
          <a:p>
            <a:r>
              <a:rPr kumimoji="1" lang="en-US" altLang="ja-JP" sz="900" dirty="0" err="1"/>
              <a:t>J.R.Lamarsh</a:t>
            </a:r>
            <a:r>
              <a:rPr kumimoji="1" lang="en-US" altLang="ja-JP" sz="900" dirty="0"/>
              <a:t>, Introductio</a:t>
            </a:r>
            <a:r>
              <a:rPr lang="en-US" altLang="ja-JP" sz="900" dirty="0"/>
              <a:t>n to Nuclear Reactor Theory(1974)133.</a:t>
            </a:r>
            <a:endParaRPr kumimoji="1" lang="ja-JP" altLang="en-US" sz="900" dirty="0"/>
          </a:p>
        </p:txBody>
      </p:sp>
      <p:cxnSp>
        <p:nvCxnSpPr>
          <p:cNvPr id="32" name="直線矢印コネクタ 31">
            <a:extLst>
              <a:ext uri="{FF2B5EF4-FFF2-40B4-BE49-F238E27FC236}">
                <a16:creationId xmlns:a16="http://schemas.microsoft.com/office/drawing/2014/main" id="{01E8D413-B5E5-5F63-4F1D-DD074ADED8D4}"/>
              </a:ext>
            </a:extLst>
          </p:cNvPr>
          <p:cNvCxnSpPr>
            <a:cxnSpLocks/>
          </p:cNvCxnSpPr>
          <p:nvPr/>
        </p:nvCxnSpPr>
        <p:spPr>
          <a:xfrm flipH="1">
            <a:off x="8191500" y="2299181"/>
            <a:ext cx="119498" cy="4731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5E636579-733B-64BE-A83E-8C059473FEA9}"/>
              </a:ext>
            </a:extLst>
          </p:cNvPr>
          <p:cNvCxnSpPr>
            <a:cxnSpLocks/>
          </p:cNvCxnSpPr>
          <p:nvPr/>
        </p:nvCxnSpPr>
        <p:spPr>
          <a:xfrm>
            <a:off x="8310998" y="2299181"/>
            <a:ext cx="162442" cy="91264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831D3778-A281-96B5-DBCD-E315BD3967D4}"/>
              </a:ext>
            </a:extLst>
          </p:cNvPr>
          <p:cNvSpPr txBox="1"/>
          <p:nvPr/>
        </p:nvSpPr>
        <p:spPr>
          <a:xfrm>
            <a:off x="8300479" y="2527432"/>
            <a:ext cx="508473" cy="276999"/>
          </a:xfrm>
          <a:prstGeom prst="rect">
            <a:avLst/>
          </a:prstGeom>
          <a:noFill/>
        </p:spPr>
        <p:txBody>
          <a:bodyPr wrap="none" rtlCol="0">
            <a:spAutoFit/>
          </a:bodyPr>
          <a:lstStyle/>
          <a:p>
            <a:r>
              <a:rPr kumimoji="1" lang="en-US" altLang="ja-JP" sz="1200" dirty="0"/>
              <a:t>×0.1</a:t>
            </a:r>
            <a:endParaRPr kumimoji="1" lang="ja-JP" altLang="en-US" sz="1200" dirty="0"/>
          </a:p>
        </p:txBody>
      </p:sp>
    </p:spTree>
    <p:extLst>
      <p:ext uri="{BB962C8B-B14F-4D97-AF65-F5344CB8AC3E}">
        <p14:creationId xmlns:p14="http://schemas.microsoft.com/office/powerpoint/2010/main" val="1616402496"/>
      </p:ext>
    </p:extLst>
  </p:cSld>
  <p:clrMapOvr>
    <a:masterClrMapping/>
  </p:clrMapOvr>
  <mc:AlternateContent xmlns:mc="http://schemas.openxmlformats.org/markup-compatibility/2006" xmlns:p14="http://schemas.microsoft.com/office/powerpoint/2010/main">
    <mc:Choice Requires="p14">
      <p:transition spd="slow" p14:dur="2000" advTm="170355"/>
    </mc:Choice>
    <mc:Fallback xmlns="">
      <p:transition spd="slow" advTm="17035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87767C6-8CBE-0C7C-D8F8-38D12A9618B2}"/>
              </a:ext>
            </a:extLst>
          </p:cNvPr>
          <p:cNvSpPr>
            <a:spLocks noGrp="1"/>
          </p:cNvSpPr>
          <p:nvPr>
            <p:ph type="sldNum" sz="quarter" idx="12"/>
          </p:nvPr>
        </p:nvSpPr>
        <p:spPr/>
        <p:txBody>
          <a:bodyPr/>
          <a:lstStyle/>
          <a:p>
            <a:fld id="{78A43CBD-4E66-4A6A-964F-BCBA6D9AB3B8}" type="slidenum">
              <a:rPr kumimoji="1" lang="ja-JP" altLang="en-US" smtClean="0"/>
              <a:t>1</a:t>
            </a:fld>
            <a:endParaRPr kumimoji="1" lang="ja-JP" altLang="en-US"/>
          </a:p>
        </p:txBody>
      </p:sp>
      <p:sp>
        <p:nvSpPr>
          <p:cNvPr id="7" name="テキスト ボックス 6">
            <a:extLst>
              <a:ext uri="{FF2B5EF4-FFF2-40B4-BE49-F238E27FC236}">
                <a16:creationId xmlns:a16="http://schemas.microsoft.com/office/drawing/2014/main" id="{28B5EB0B-FC61-DB9A-765A-70E144B5FE11}"/>
              </a:ext>
            </a:extLst>
          </p:cNvPr>
          <p:cNvSpPr txBox="1"/>
          <p:nvPr/>
        </p:nvSpPr>
        <p:spPr>
          <a:xfrm>
            <a:off x="3131840" y="260648"/>
            <a:ext cx="2841868" cy="584775"/>
          </a:xfrm>
          <a:prstGeom prst="rect">
            <a:avLst/>
          </a:prstGeom>
          <a:noFill/>
        </p:spPr>
        <p:txBody>
          <a:bodyPr wrap="none" rtlCol="0">
            <a:spAutoFit/>
          </a:bodyPr>
          <a:lstStyle/>
          <a:p>
            <a:r>
              <a:rPr kumimoji="1" lang="en-US" altLang="ja-JP" sz="3200" dirty="0"/>
              <a:t>1. Introduction</a:t>
            </a:r>
            <a:endParaRPr kumimoji="1" lang="ja-JP" altLang="en-US" sz="3200" dirty="0"/>
          </a:p>
        </p:txBody>
      </p:sp>
      <p:sp>
        <p:nvSpPr>
          <p:cNvPr id="15" name="テキスト ボックス 14">
            <a:extLst>
              <a:ext uri="{FF2B5EF4-FFF2-40B4-BE49-F238E27FC236}">
                <a16:creationId xmlns:a16="http://schemas.microsoft.com/office/drawing/2014/main" id="{EA752678-75E6-7075-B98B-16AF811AB525}"/>
              </a:ext>
            </a:extLst>
          </p:cNvPr>
          <p:cNvSpPr txBox="1"/>
          <p:nvPr/>
        </p:nvSpPr>
        <p:spPr>
          <a:xfrm>
            <a:off x="2188780" y="889556"/>
            <a:ext cx="5242589" cy="523220"/>
          </a:xfrm>
          <a:prstGeom prst="rect">
            <a:avLst/>
          </a:prstGeom>
          <a:noFill/>
        </p:spPr>
        <p:txBody>
          <a:bodyPr wrap="none" rtlCol="0">
            <a:spAutoFit/>
          </a:bodyPr>
          <a:lstStyle/>
          <a:p>
            <a:r>
              <a:rPr kumimoji="1" lang="en-US" altLang="ja-JP" sz="2800" dirty="0"/>
              <a:t>SCRIT electron scattering facility</a:t>
            </a:r>
            <a:endParaRPr kumimoji="1" lang="ja-JP" altLang="en-US" sz="2800" dirty="0"/>
          </a:p>
        </p:txBody>
      </p:sp>
      <p:sp>
        <p:nvSpPr>
          <p:cNvPr id="16" name="テキスト ボックス 15">
            <a:extLst>
              <a:ext uri="{FF2B5EF4-FFF2-40B4-BE49-F238E27FC236}">
                <a16:creationId xmlns:a16="http://schemas.microsoft.com/office/drawing/2014/main" id="{90A4E61F-3D28-A245-64ED-BBA92AD87998}"/>
              </a:ext>
            </a:extLst>
          </p:cNvPr>
          <p:cNvSpPr txBox="1"/>
          <p:nvPr/>
        </p:nvSpPr>
        <p:spPr>
          <a:xfrm>
            <a:off x="1207546" y="5840087"/>
            <a:ext cx="3465821" cy="999504"/>
          </a:xfrm>
          <a:prstGeom prst="rect">
            <a:avLst/>
          </a:prstGeom>
          <a:noFill/>
        </p:spPr>
        <p:txBody>
          <a:bodyPr wrap="none" rtlCol="0">
            <a:spAutoFit/>
          </a:bodyPr>
          <a:lstStyle/>
          <a:p>
            <a:pPr>
              <a:lnSpc>
                <a:spcPct val="110000"/>
              </a:lnSpc>
            </a:pPr>
            <a:r>
              <a:rPr lang="en-US" altLang="ja-JP" dirty="0"/>
              <a:t>Low-energy (</a:t>
            </a:r>
            <a:r>
              <a:rPr lang="ja-JP" altLang="en-US" dirty="0"/>
              <a:t>～</a:t>
            </a:r>
            <a:r>
              <a:rPr lang="en-US" altLang="ja-JP" dirty="0"/>
              <a:t>keV)</a:t>
            </a:r>
          </a:p>
          <a:p>
            <a:pPr>
              <a:lnSpc>
                <a:spcPct val="110000"/>
              </a:lnSpc>
            </a:pPr>
            <a:r>
              <a:rPr lang="en-US" altLang="ja-JP" dirty="0"/>
              <a:t>High quality (small emittance)</a:t>
            </a:r>
          </a:p>
          <a:p>
            <a:pPr>
              <a:lnSpc>
                <a:spcPct val="110000"/>
              </a:lnSpc>
            </a:pPr>
            <a:r>
              <a:rPr kumimoji="1" lang="en-US" altLang="ja-JP" dirty="0"/>
              <a:t>High intensity (</a:t>
            </a:r>
            <a:r>
              <a:rPr kumimoji="1" lang="ja-JP" altLang="en-US" dirty="0"/>
              <a:t>～</a:t>
            </a:r>
            <a:r>
              <a:rPr kumimoji="1" lang="en-US" altLang="ja-JP" dirty="0"/>
              <a:t>10</a:t>
            </a:r>
            <a:r>
              <a:rPr kumimoji="1" lang="en-US" altLang="ja-JP" baseline="30000" dirty="0"/>
              <a:t>8</a:t>
            </a:r>
            <a:r>
              <a:rPr kumimoji="1" lang="en-US" altLang="ja-JP" dirty="0"/>
              <a:t> ions/pulse)</a:t>
            </a:r>
            <a:endParaRPr kumimoji="1" lang="ja-JP" altLang="en-US" dirty="0"/>
          </a:p>
        </p:txBody>
      </p:sp>
      <p:sp>
        <p:nvSpPr>
          <p:cNvPr id="17" name="テキスト ボックス 16">
            <a:extLst>
              <a:ext uri="{FF2B5EF4-FFF2-40B4-BE49-F238E27FC236}">
                <a16:creationId xmlns:a16="http://schemas.microsoft.com/office/drawing/2014/main" id="{CE2E1F6E-9759-2736-CEA1-EC99C8B19166}"/>
              </a:ext>
            </a:extLst>
          </p:cNvPr>
          <p:cNvSpPr txBox="1"/>
          <p:nvPr/>
        </p:nvSpPr>
        <p:spPr>
          <a:xfrm>
            <a:off x="5886439" y="6173254"/>
            <a:ext cx="2649251" cy="461665"/>
          </a:xfrm>
          <a:prstGeom prst="rect">
            <a:avLst/>
          </a:prstGeom>
          <a:noFill/>
        </p:spPr>
        <p:txBody>
          <a:bodyPr wrap="none" rtlCol="0">
            <a:spAutoFit/>
          </a:bodyPr>
          <a:lstStyle/>
          <a:p>
            <a:r>
              <a:rPr kumimoji="1" lang="en-US" altLang="ja-JP" sz="2400" dirty="0"/>
              <a:t>ISOL system:  ERIS</a:t>
            </a:r>
          </a:p>
        </p:txBody>
      </p:sp>
      <p:pic>
        <p:nvPicPr>
          <p:cNvPr id="4" name="図 3" descr="ダイアグラム&#10;&#10;中程度の精度で自動的に生成された説明">
            <a:extLst>
              <a:ext uri="{FF2B5EF4-FFF2-40B4-BE49-F238E27FC236}">
                <a16:creationId xmlns:a16="http://schemas.microsoft.com/office/drawing/2014/main" id="{78A6280A-16E0-35DF-C68C-670A739A9B20}"/>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783678" y="2232534"/>
            <a:ext cx="7538192" cy="2827900"/>
          </a:xfrm>
          <a:prstGeom prst="rect">
            <a:avLst/>
          </a:prstGeom>
        </p:spPr>
      </p:pic>
      <p:sp>
        <p:nvSpPr>
          <p:cNvPr id="3" name="テキスト ボックス 2">
            <a:extLst>
              <a:ext uri="{FF2B5EF4-FFF2-40B4-BE49-F238E27FC236}">
                <a16:creationId xmlns:a16="http://schemas.microsoft.com/office/drawing/2014/main" id="{2D09D9E1-4786-3708-6DC4-C814D81CAF9E}"/>
              </a:ext>
            </a:extLst>
          </p:cNvPr>
          <p:cNvSpPr txBox="1"/>
          <p:nvPr/>
        </p:nvSpPr>
        <p:spPr>
          <a:xfrm>
            <a:off x="5796136" y="4068220"/>
            <a:ext cx="3002866" cy="830997"/>
          </a:xfrm>
          <a:prstGeom prst="rect">
            <a:avLst/>
          </a:prstGeom>
          <a:solidFill>
            <a:schemeClr val="bg1">
              <a:lumMod val="95000"/>
            </a:schemeClr>
          </a:solidFill>
          <a:ln>
            <a:solidFill>
              <a:schemeClr val="tx1"/>
            </a:solidFill>
          </a:ln>
        </p:spPr>
        <p:txBody>
          <a:bodyPr wrap="square" rtlCol="0">
            <a:spAutoFit/>
          </a:bodyPr>
          <a:lstStyle/>
          <a:p>
            <a:r>
              <a:rPr kumimoji="1" lang="en-US" altLang="ja-JP" sz="1600" dirty="0"/>
              <a:t>SR2 </a:t>
            </a:r>
            <a:r>
              <a:rPr lang="en-US" altLang="ja-JP" sz="1600" dirty="0"/>
              <a:t>(SCRIT equipped RIKEN Storage Ring)</a:t>
            </a:r>
          </a:p>
          <a:p>
            <a:r>
              <a:rPr lang="en-US" altLang="ja-JP" sz="1400" dirty="0"/>
              <a:t>100 </a:t>
            </a:r>
            <a:r>
              <a:rPr lang="en-US" altLang="ja-JP" sz="1400" dirty="0">
                <a:sym typeface="Symbol"/>
              </a:rPr>
              <a:t></a:t>
            </a:r>
            <a:r>
              <a:rPr lang="en-US" altLang="ja-JP" sz="1400" dirty="0"/>
              <a:t>700 MeV, 200-300 mA</a:t>
            </a:r>
            <a:endParaRPr lang="en-US" altLang="ja-JP" sz="1600" dirty="0"/>
          </a:p>
        </p:txBody>
      </p:sp>
      <p:sp>
        <p:nvSpPr>
          <p:cNvPr id="5" name="テキスト ボックス 4">
            <a:extLst>
              <a:ext uri="{FF2B5EF4-FFF2-40B4-BE49-F238E27FC236}">
                <a16:creationId xmlns:a16="http://schemas.microsoft.com/office/drawing/2014/main" id="{66A3F3CB-2587-C322-ACAF-98C8D2BA4A51}"/>
              </a:ext>
            </a:extLst>
          </p:cNvPr>
          <p:cNvSpPr txBox="1"/>
          <p:nvPr/>
        </p:nvSpPr>
        <p:spPr>
          <a:xfrm>
            <a:off x="220086" y="4891226"/>
            <a:ext cx="2669833" cy="553998"/>
          </a:xfrm>
          <a:prstGeom prst="rect">
            <a:avLst/>
          </a:prstGeom>
          <a:solidFill>
            <a:schemeClr val="bg1">
              <a:lumMod val="95000"/>
            </a:schemeClr>
          </a:solidFill>
          <a:ln>
            <a:solidFill>
              <a:schemeClr val="tx1"/>
            </a:solidFill>
          </a:ln>
        </p:spPr>
        <p:txBody>
          <a:bodyPr wrap="none" rtlCol="0">
            <a:spAutoFit/>
          </a:bodyPr>
          <a:lstStyle/>
          <a:p>
            <a:r>
              <a:rPr lang="en-US" altLang="ja-JP" sz="1600" dirty="0"/>
              <a:t>RTM (Race-track </a:t>
            </a:r>
            <a:r>
              <a:rPr lang="en-US" altLang="ja-JP" sz="1600" dirty="0" err="1"/>
              <a:t>microtron</a:t>
            </a:r>
            <a:r>
              <a:rPr lang="en-US" altLang="ja-JP" sz="1600" dirty="0"/>
              <a:t>)</a:t>
            </a:r>
          </a:p>
          <a:p>
            <a:r>
              <a:rPr kumimoji="1" lang="en-US" altLang="ja-JP" sz="1400" dirty="0"/>
              <a:t>150 MeV,0.5mA peak,2</a:t>
            </a:r>
            <a:r>
              <a:rPr kumimoji="1" lang="en-US" altLang="ja-JP" sz="1400" dirty="0">
                <a:latin typeface="Symbol" panose="05050102010706020507" pitchFamily="18" charset="2"/>
              </a:rPr>
              <a:t>m</a:t>
            </a:r>
            <a:r>
              <a:rPr kumimoji="1" lang="en-US" altLang="ja-JP" sz="1400" dirty="0"/>
              <a:t>s pulse</a:t>
            </a:r>
            <a:endParaRPr kumimoji="1" lang="ja-JP" altLang="en-US" sz="1400" dirty="0"/>
          </a:p>
        </p:txBody>
      </p:sp>
      <p:sp>
        <p:nvSpPr>
          <p:cNvPr id="6" name="正方形/長方形 5">
            <a:extLst>
              <a:ext uri="{FF2B5EF4-FFF2-40B4-BE49-F238E27FC236}">
                <a16:creationId xmlns:a16="http://schemas.microsoft.com/office/drawing/2014/main" id="{0E35C6EE-5CDB-584A-6B3D-2F1B63C88296}"/>
              </a:ext>
            </a:extLst>
          </p:cNvPr>
          <p:cNvSpPr/>
          <p:nvPr/>
        </p:nvSpPr>
        <p:spPr>
          <a:xfrm>
            <a:off x="6393180" y="1412776"/>
            <a:ext cx="2760692" cy="430887"/>
          </a:xfrm>
          <a:prstGeom prst="rect">
            <a:avLst/>
          </a:prstGeom>
        </p:spPr>
        <p:txBody>
          <a:bodyPr wrap="none">
            <a:spAutoFit/>
          </a:bodyPr>
          <a:lstStyle/>
          <a:p>
            <a:r>
              <a:rPr lang="en-US" altLang="ja-JP" sz="1100" dirty="0"/>
              <a:t>M. </a:t>
            </a:r>
            <a:r>
              <a:rPr lang="en-US" altLang="ja-JP" sz="1100" dirty="0" err="1"/>
              <a:t>Wakasugi</a:t>
            </a:r>
            <a:r>
              <a:rPr lang="en-US" altLang="ja-JP" sz="1100" dirty="0"/>
              <a:t> et al.,  NIMB 317 (2013) 668.</a:t>
            </a:r>
          </a:p>
          <a:p>
            <a:r>
              <a:rPr lang="en-US" altLang="ja-JP" sz="1100" dirty="0"/>
              <a:t>T. Ohnishi et al., NIMB 541 (2023) 380.</a:t>
            </a:r>
          </a:p>
        </p:txBody>
      </p:sp>
      <p:sp>
        <p:nvSpPr>
          <p:cNvPr id="8" name="テキスト ボックス 7">
            <a:extLst>
              <a:ext uri="{FF2B5EF4-FFF2-40B4-BE49-F238E27FC236}">
                <a16:creationId xmlns:a16="http://schemas.microsoft.com/office/drawing/2014/main" id="{FFE0B1D7-18F9-CFE7-679A-DD65E16A958A}"/>
              </a:ext>
            </a:extLst>
          </p:cNvPr>
          <p:cNvSpPr txBox="1"/>
          <p:nvPr/>
        </p:nvSpPr>
        <p:spPr>
          <a:xfrm>
            <a:off x="2038839" y="3454637"/>
            <a:ext cx="746934" cy="389097"/>
          </a:xfrm>
          <a:prstGeom prst="rect">
            <a:avLst/>
          </a:prstGeom>
          <a:solidFill>
            <a:schemeClr val="bg1">
              <a:lumMod val="95000"/>
            </a:schemeClr>
          </a:solidFill>
          <a:ln>
            <a:solidFill>
              <a:schemeClr val="tx1"/>
            </a:solidFill>
          </a:ln>
        </p:spPr>
        <p:txBody>
          <a:bodyPr wrap="square" rtlCol="0">
            <a:noAutofit/>
          </a:bodyPr>
          <a:lstStyle/>
          <a:p>
            <a:r>
              <a:rPr lang="en-US" altLang="ja-JP" sz="2000" dirty="0">
                <a:solidFill>
                  <a:srgbClr val="FF0000"/>
                </a:solidFill>
              </a:rPr>
              <a:t>ERIS</a:t>
            </a:r>
            <a:endParaRPr lang="en-US" altLang="ja-JP" dirty="0">
              <a:solidFill>
                <a:srgbClr val="FF0000"/>
              </a:solidFill>
            </a:endParaRPr>
          </a:p>
        </p:txBody>
      </p:sp>
      <p:sp>
        <p:nvSpPr>
          <p:cNvPr id="9" name="テキスト ボックス 8">
            <a:extLst>
              <a:ext uri="{FF2B5EF4-FFF2-40B4-BE49-F238E27FC236}">
                <a16:creationId xmlns:a16="http://schemas.microsoft.com/office/drawing/2014/main" id="{47149B49-0E26-9FC9-85C4-DE7FF132DDEC}"/>
              </a:ext>
            </a:extLst>
          </p:cNvPr>
          <p:cNvSpPr txBox="1"/>
          <p:nvPr/>
        </p:nvSpPr>
        <p:spPr>
          <a:xfrm>
            <a:off x="1309944" y="2084341"/>
            <a:ext cx="2760693" cy="830997"/>
          </a:xfrm>
          <a:prstGeom prst="rect">
            <a:avLst/>
          </a:prstGeom>
          <a:solidFill>
            <a:schemeClr val="bg1">
              <a:lumMod val="95000"/>
            </a:schemeClr>
          </a:solidFill>
          <a:ln>
            <a:solidFill>
              <a:schemeClr val="tx1"/>
            </a:solidFill>
          </a:ln>
        </p:spPr>
        <p:txBody>
          <a:bodyPr wrap="square" rtlCol="0">
            <a:spAutoFit/>
          </a:bodyPr>
          <a:lstStyle/>
          <a:p>
            <a:r>
              <a:rPr lang="en-US" altLang="ja-JP" sz="1600" dirty="0"/>
              <a:t>FRAC (Fringing RF field activated dc-to-pulse converter) </a:t>
            </a:r>
            <a:r>
              <a:rPr lang="en-US" altLang="ja-JP" sz="1400" dirty="0"/>
              <a:t>cooler and buncher</a:t>
            </a:r>
            <a:endParaRPr kumimoji="1" lang="ja-JP" altLang="en-US" sz="1400" dirty="0"/>
          </a:p>
        </p:txBody>
      </p:sp>
      <p:sp>
        <p:nvSpPr>
          <p:cNvPr id="10" name="テキスト ボックス 9">
            <a:extLst>
              <a:ext uri="{FF2B5EF4-FFF2-40B4-BE49-F238E27FC236}">
                <a16:creationId xmlns:a16="http://schemas.microsoft.com/office/drawing/2014/main" id="{1D2DEB2C-0D64-B338-F5DD-40267F7AD4FD}"/>
              </a:ext>
            </a:extLst>
          </p:cNvPr>
          <p:cNvSpPr txBox="1"/>
          <p:nvPr/>
        </p:nvSpPr>
        <p:spPr>
          <a:xfrm>
            <a:off x="5973708" y="1958963"/>
            <a:ext cx="2662489" cy="338554"/>
          </a:xfrm>
          <a:prstGeom prst="rect">
            <a:avLst/>
          </a:prstGeom>
          <a:solidFill>
            <a:schemeClr val="bg1">
              <a:lumMod val="95000"/>
            </a:schemeClr>
          </a:solidFill>
          <a:ln>
            <a:solidFill>
              <a:schemeClr val="tx1"/>
            </a:solidFill>
          </a:ln>
        </p:spPr>
        <p:txBody>
          <a:bodyPr wrap="square" rtlCol="0">
            <a:spAutoFit/>
          </a:bodyPr>
          <a:lstStyle/>
          <a:p>
            <a:r>
              <a:rPr lang="en-US" altLang="ja-JP" sz="1600" dirty="0" err="1"/>
              <a:t>WiSES</a:t>
            </a:r>
            <a:r>
              <a:rPr lang="en-US" altLang="ja-JP" sz="1600" dirty="0"/>
              <a:t> </a:t>
            </a:r>
            <a:r>
              <a:rPr lang="en-US" altLang="ja-JP" sz="1400" dirty="0"/>
              <a:t>Magnetic spectrometer</a:t>
            </a:r>
          </a:p>
        </p:txBody>
      </p:sp>
      <p:sp>
        <p:nvSpPr>
          <p:cNvPr id="11" name="テキスト ボックス 10">
            <a:extLst>
              <a:ext uri="{FF2B5EF4-FFF2-40B4-BE49-F238E27FC236}">
                <a16:creationId xmlns:a16="http://schemas.microsoft.com/office/drawing/2014/main" id="{3315CE8C-643E-AED8-52CF-797241181419}"/>
              </a:ext>
            </a:extLst>
          </p:cNvPr>
          <p:cNvSpPr txBox="1"/>
          <p:nvPr/>
        </p:nvSpPr>
        <p:spPr>
          <a:xfrm>
            <a:off x="7938974" y="2532968"/>
            <a:ext cx="1080120" cy="823256"/>
          </a:xfrm>
          <a:prstGeom prst="rect">
            <a:avLst/>
          </a:prstGeom>
          <a:solidFill>
            <a:schemeClr val="bg1">
              <a:lumMod val="95000"/>
            </a:schemeClr>
          </a:solidFill>
          <a:ln>
            <a:solidFill>
              <a:schemeClr val="tx1"/>
            </a:solidFill>
          </a:ln>
        </p:spPr>
        <p:txBody>
          <a:bodyPr wrap="square" rtlCol="0">
            <a:noAutofit/>
          </a:bodyPr>
          <a:lstStyle/>
          <a:p>
            <a:r>
              <a:rPr kumimoji="1" lang="en-US" altLang="ja-JP" sz="1600" dirty="0" err="1"/>
              <a:t>LMon</a:t>
            </a:r>
            <a:r>
              <a:rPr lang="en-US" altLang="ja-JP" sz="1600" dirty="0"/>
              <a:t>: </a:t>
            </a:r>
            <a:r>
              <a:rPr lang="en-US" altLang="ja-JP" sz="1400" dirty="0"/>
              <a:t>Luminosity </a:t>
            </a:r>
          </a:p>
          <a:p>
            <a:r>
              <a:rPr lang="en-US" altLang="ja-JP" sz="1400" dirty="0"/>
              <a:t>monitor</a:t>
            </a:r>
            <a:endParaRPr kumimoji="1" lang="en-US" altLang="ja-JP" sz="1400" dirty="0"/>
          </a:p>
        </p:txBody>
      </p:sp>
      <p:sp>
        <p:nvSpPr>
          <p:cNvPr id="12" name="矢印: 右 11">
            <a:extLst>
              <a:ext uri="{FF2B5EF4-FFF2-40B4-BE49-F238E27FC236}">
                <a16:creationId xmlns:a16="http://schemas.microsoft.com/office/drawing/2014/main" id="{DFF6B1FF-680F-EEC9-6EAD-C2B8568C469A}"/>
              </a:ext>
            </a:extLst>
          </p:cNvPr>
          <p:cNvSpPr/>
          <p:nvPr/>
        </p:nvSpPr>
        <p:spPr>
          <a:xfrm>
            <a:off x="5353783" y="6315056"/>
            <a:ext cx="432048" cy="246942"/>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ABBA573A-8060-3F26-A83F-5EFB7C8A90E6}"/>
              </a:ext>
            </a:extLst>
          </p:cNvPr>
          <p:cNvSpPr txBox="1"/>
          <p:nvPr/>
        </p:nvSpPr>
        <p:spPr>
          <a:xfrm>
            <a:off x="676567" y="5511661"/>
            <a:ext cx="4527778" cy="400110"/>
          </a:xfrm>
          <a:prstGeom prst="rect">
            <a:avLst/>
          </a:prstGeom>
          <a:noFill/>
        </p:spPr>
        <p:txBody>
          <a:bodyPr wrap="none" rtlCol="0">
            <a:spAutoFit/>
          </a:bodyPr>
          <a:lstStyle/>
          <a:p>
            <a:r>
              <a:rPr kumimoji="1" lang="en-US" altLang="ja-JP" sz="2000" b="1" dirty="0"/>
              <a:t>Requirements</a:t>
            </a:r>
            <a:r>
              <a:rPr lang="ja-JP" altLang="en-US" sz="2000" b="1" dirty="0"/>
              <a:t> </a:t>
            </a:r>
            <a:r>
              <a:rPr lang="en-US" altLang="ja-JP" sz="2000" b="1" dirty="0"/>
              <a:t>for</a:t>
            </a:r>
            <a:r>
              <a:rPr lang="ja-JP" altLang="en-US" sz="2000" b="1" dirty="0"/>
              <a:t> </a:t>
            </a:r>
            <a:r>
              <a:rPr lang="en-US" altLang="ja-JP" sz="2000" b="1" dirty="0"/>
              <a:t>RI beams in SCRIT</a:t>
            </a:r>
            <a:endParaRPr kumimoji="1" lang="ja-JP" altLang="en-US" sz="2000" b="1" dirty="0"/>
          </a:p>
        </p:txBody>
      </p:sp>
      <p:grpSp>
        <p:nvGrpSpPr>
          <p:cNvPr id="38" name="グループ化 37">
            <a:extLst>
              <a:ext uri="{FF2B5EF4-FFF2-40B4-BE49-F238E27FC236}">
                <a16:creationId xmlns:a16="http://schemas.microsoft.com/office/drawing/2014/main" id="{13F7E5F6-8C30-A147-AD42-B2CFA798B693}"/>
              </a:ext>
            </a:extLst>
          </p:cNvPr>
          <p:cNvGrpSpPr/>
          <p:nvPr/>
        </p:nvGrpSpPr>
        <p:grpSpPr>
          <a:xfrm>
            <a:off x="2771800" y="3645178"/>
            <a:ext cx="1144935" cy="1023031"/>
            <a:chOff x="2771800" y="3645178"/>
            <a:chExt cx="1144935" cy="1023031"/>
          </a:xfrm>
        </p:grpSpPr>
        <p:cxnSp>
          <p:nvCxnSpPr>
            <p:cNvPr id="19" name="直線コネクタ 18">
              <a:extLst>
                <a:ext uri="{FF2B5EF4-FFF2-40B4-BE49-F238E27FC236}">
                  <a16:creationId xmlns:a16="http://schemas.microsoft.com/office/drawing/2014/main" id="{6329DE6C-EC62-AC12-6703-F3C36F607B75}"/>
                </a:ext>
              </a:extLst>
            </p:cNvPr>
            <p:cNvCxnSpPr>
              <a:cxnSpLocks/>
            </p:cNvCxnSpPr>
            <p:nvPr/>
          </p:nvCxnSpPr>
          <p:spPr>
            <a:xfrm flipV="1">
              <a:off x="2771800" y="3645178"/>
              <a:ext cx="873717" cy="359886"/>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32605628-422B-48DC-4073-7AA6E3EAD709}"/>
                </a:ext>
              </a:extLst>
            </p:cNvPr>
            <p:cNvCxnSpPr>
              <a:cxnSpLocks/>
            </p:cNvCxnSpPr>
            <p:nvPr/>
          </p:nvCxnSpPr>
          <p:spPr>
            <a:xfrm>
              <a:off x="2771800" y="4004846"/>
              <a:ext cx="0" cy="432266"/>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41B0539A-4E9A-ED4D-A9D5-240BDB6C84C1}"/>
                </a:ext>
              </a:extLst>
            </p:cNvPr>
            <p:cNvCxnSpPr>
              <a:cxnSpLocks/>
            </p:cNvCxnSpPr>
            <p:nvPr/>
          </p:nvCxnSpPr>
          <p:spPr>
            <a:xfrm>
              <a:off x="2771800" y="4437112"/>
              <a:ext cx="1144935" cy="231097"/>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DF8DAFF2-FC23-FFF4-77EE-755FBAD01346}"/>
                </a:ext>
              </a:extLst>
            </p:cNvPr>
            <p:cNvCxnSpPr>
              <a:cxnSpLocks/>
            </p:cNvCxnSpPr>
            <p:nvPr/>
          </p:nvCxnSpPr>
          <p:spPr>
            <a:xfrm>
              <a:off x="3758677" y="3715583"/>
              <a:ext cx="158058" cy="952626"/>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cxnSp>
        <p:nvCxnSpPr>
          <p:cNvPr id="33" name="直線コネクタ 32">
            <a:extLst>
              <a:ext uri="{FF2B5EF4-FFF2-40B4-BE49-F238E27FC236}">
                <a16:creationId xmlns:a16="http://schemas.microsoft.com/office/drawing/2014/main" id="{4938828A-50DF-0335-92EB-B0C19D91DCCD}"/>
              </a:ext>
            </a:extLst>
          </p:cNvPr>
          <p:cNvCxnSpPr>
            <a:cxnSpLocks/>
          </p:cNvCxnSpPr>
          <p:nvPr/>
        </p:nvCxnSpPr>
        <p:spPr>
          <a:xfrm>
            <a:off x="3630524" y="3646073"/>
            <a:ext cx="118942" cy="92163"/>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E5490C98-E174-4361-C5B0-9ADDAC1BAA2C}"/>
              </a:ext>
            </a:extLst>
          </p:cNvPr>
          <p:cNvCxnSpPr>
            <a:cxnSpLocks/>
          </p:cNvCxnSpPr>
          <p:nvPr/>
        </p:nvCxnSpPr>
        <p:spPr>
          <a:xfrm>
            <a:off x="3292548" y="2950322"/>
            <a:ext cx="661650" cy="6948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454A44C4-7A9C-0398-E8B0-C4C8D90E00B2}"/>
              </a:ext>
            </a:extLst>
          </p:cNvPr>
          <p:cNvCxnSpPr>
            <a:cxnSpLocks/>
            <a:endCxn id="4" idx="2"/>
          </p:cNvCxnSpPr>
          <p:nvPr/>
        </p:nvCxnSpPr>
        <p:spPr>
          <a:xfrm>
            <a:off x="2122776" y="4814756"/>
            <a:ext cx="2429998" cy="245678"/>
          </a:xfrm>
          <a:prstGeom prst="straightConnector1">
            <a:avLst/>
          </a:prstGeom>
          <a:ln w="38100">
            <a:solidFill>
              <a:srgbClr val="6600FF"/>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FFF01C99-2FE1-3BA3-E61A-8593E6CB9349}"/>
              </a:ext>
            </a:extLst>
          </p:cNvPr>
          <p:cNvSpPr txBox="1"/>
          <p:nvPr/>
        </p:nvSpPr>
        <p:spPr>
          <a:xfrm>
            <a:off x="3529334" y="4977875"/>
            <a:ext cx="1418610" cy="369332"/>
          </a:xfrm>
          <a:prstGeom prst="rect">
            <a:avLst/>
          </a:prstGeom>
          <a:noFill/>
        </p:spPr>
        <p:txBody>
          <a:bodyPr wrap="square">
            <a:spAutoFit/>
          </a:bodyPr>
          <a:lstStyle/>
          <a:p>
            <a:r>
              <a:rPr lang="en-US" altLang="ja-JP" dirty="0">
                <a:solidFill>
                  <a:srgbClr val="6600FF"/>
                </a:solidFill>
              </a:rPr>
              <a:t>e-beam</a:t>
            </a:r>
            <a:endParaRPr lang="ja-JP" altLang="en-US" dirty="0"/>
          </a:p>
        </p:txBody>
      </p:sp>
      <p:cxnSp>
        <p:nvCxnSpPr>
          <p:cNvPr id="31" name="直線矢印コネクタ 30">
            <a:extLst>
              <a:ext uri="{FF2B5EF4-FFF2-40B4-BE49-F238E27FC236}">
                <a16:creationId xmlns:a16="http://schemas.microsoft.com/office/drawing/2014/main" id="{4BA2FE03-CDE0-A75C-1C8C-8E98197F3FF2}"/>
              </a:ext>
            </a:extLst>
          </p:cNvPr>
          <p:cNvCxnSpPr>
            <a:cxnSpLocks/>
          </p:cNvCxnSpPr>
          <p:nvPr/>
        </p:nvCxnSpPr>
        <p:spPr>
          <a:xfrm flipV="1">
            <a:off x="4543158" y="3429000"/>
            <a:ext cx="956927" cy="1571312"/>
          </a:xfrm>
          <a:prstGeom prst="straightConnector1">
            <a:avLst/>
          </a:prstGeom>
          <a:ln w="38100">
            <a:solidFill>
              <a:srgbClr val="6600FF"/>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88C1DEE0-8D81-72DC-EEBA-203C42060E71}"/>
              </a:ext>
            </a:extLst>
          </p:cNvPr>
          <p:cNvCxnSpPr>
            <a:cxnSpLocks/>
          </p:cNvCxnSpPr>
          <p:nvPr/>
        </p:nvCxnSpPr>
        <p:spPr>
          <a:xfrm flipH="1" flipV="1">
            <a:off x="5341672" y="3174027"/>
            <a:ext cx="1719510" cy="424253"/>
          </a:xfrm>
          <a:prstGeom prst="straightConnector1">
            <a:avLst/>
          </a:prstGeom>
          <a:ln w="38100">
            <a:solidFill>
              <a:srgbClr val="6600FF"/>
            </a:solidFill>
            <a:tailEnd type="triangle"/>
          </a:ln>
        </p:spPr>
        <p:style>
          <a:lnRef idx="1">
            <a:schemeClr val="accent1"/>
          </a:lnRef>
          <a:fillRef idx="0">
            <a:schemeClr val="accent1"/>
          </a:fillRef>
          <a:effectRef idx="0">
            <a:schemeClr val="accent1"/>
          </a:effectRef>
          <a:fontRef idx="minor">
            <a:schemeClr val="tx1"/>
          </a:fontRef>
        </p:style>
      </p:cxnSp>
      <p:sp>
        <p:nvSpPr>
          <p:cNvPr id="35" name="フリーフォーム: 図形 34">
            <a:extLst>
              <a:ext uri="{FF2B5EF4-FFF2-40B4-BE49-F238E27FC236}">
                <a16:creationId xmlns:a16="http://schemas.microsoft.com/office/drawing/2014/main" id="{1DF41907-0DD2-430D-93FD-3ADC0E5E9C2B}"/>
              </a:ext>
            </a:extLst>
          </p:cNvPr>
          <p:cNvSpPr/>
          <p:nvPr/>
        </p:nvSpPr>
        <p:spPr>
          <a:xfrm>
            <a:off x="7061182" y="3396690"/>
            <a:ext cx="553658" cy="240973"/>
          </a:xfrm>
          <a:custGeom>
            <a:avLst/>
            <a:gdLst>
              <a:gd name="connsiteX0" fmla="*/ 381000 w 553658"/>
              <a:gd name="connsiteY0" fmla="*/ 0 h 240973"/>
              <a:gd name="connsiteX1" fmla="*/ 533400 w 553658"/>
              <a:gd name="connsiteY1" fmla="*/ 57150 h 240973"/>
              <a:gd name="connsiteX2" fmla="*/ 533400 w 553658"/>
              <a:gd name="connsiteY2" fmla="*/ 152400 h 240973"/>
              <a:gd name="connsiteX3" fmla="*/ 361950 w 553658"/>
              <a:gd name="connsiteY3" fmla="*/ 228600 h 240973"/>
              <a:gd name="connsiteX4" fmla="*/ 114300 w 553658"/>
              <a:gd name="connsiteY4" fmla="*/ 238125 h 240973"/>
              <a:gd name="connsiteX5" fmla="*/ 0 w 553658"/>
              <a:gd name="connsiteY5" fmla="*/ 200025 h 24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658" h="240973">
                <a:moveTo>
                  <a:pt x="381000" y="0"/>
                </a:moveTo>
                <a:cubicBezTo>
                  <a:pt x="444500" y="15875"/>
                  <a:pt x="508000" y="31750"/>
                  <a:pt x="533400" y="57150"/>
                </a:cubicBezTo>
                <a:cubicBezTo>
                  <a:pt x="558800" y="82550"/>
                  <a:pt x="561975" y="123825"/>
                  <a:pt x="533400" y="152400"/>
                </a:cubicBezTo>
                <a:cubicBezTo>
                  <a:pt x="504825" y="180975"/>
                  <a:pt x="431800" y="214313"/>
                  <a:pt x="361950" y="228600"/>
                </a:cubicBezTo>
                <a:cubicBezTo>
                  <a:pt x="292100" y="242887"/>
                  <a:pt x="174625" y="242888"/>
                  <a:pt x="114300" y="238125"/>
                </a:cubicBezTo>
                <a:cubicBezTo>
                  <a:pt x="53975" y="233363"/>
                  <a:pt x="26987" y="216694"/>
                  <a:pt x="0" y="200025"/>
                </a:cubicBezTo>
              </a:path>
            </a:pathLst>
          </a:custGeom>
          <a:noFill/>
          <a:ln w="38100">
            <a:solidFill>
              <a:srgbClr val="66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図形 35">
            <a:extLst>
              <a:ext uri="{FF2B5EF4-FFF2-40B4-BE49-F238E27FC236}">
                <a16:creationId xmlns:a16="http://schemas.microsoft.com/office/drawing/2014/main" id="{AE99D08F-0BA9-F9CC-5206-E7CACB549273}"/>
              </a:ext>
            </a:extLst>
          </p:cNvPr>
          <p:cNvSpPr/>
          <p:nvPr/>
        </p:nvSpPr>
        <p:spPr>
          <a:xfrm rot="11548863">
            <a:off x="5086441" y="2854082"/>
            <a:ext cx="553658" cy="330079"/>
          </a:xfrm>
          <a:custGeom>
            <a:avLst/>
            <a:gdLst>
              <a:gd name="connsiteX0" fmla="*/ 381000 w 553658"/>
              <a:gd name="connsiteY0" fmla="*/ 0 h 240973"/>
              <a:gd name="connsiteX1" fmla="*/ 533400 w 553658"/>
              <a:gd name="connsiteY1" fmla="*/ 57150 h 240973"/>
              <a:gd name="connsiteX2" fmla="*/ 533400 w 553658"/>
              <a:gd name="connsiteY2" fmla="*/ 152400 h 240973"/>
              <a:gd name="connsiteX3" fmla="*/ 361950 w 553658"/>
              <a:gd name="connsiteY3" fmla="*/ 228600 h 240973"/>
              <a:gd name="connsiteX4" fmla="*/ 114300 w 553658"/>
              <a:gd name="connsiteY4" fmla="*/ 238125 h 240973"/>
              <a:gd name="connsiteX5" fmla="*/ 0 w 553658"/>
              <a:gd name="connsiteY5" fmla="*/ 200025 h 24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658" h="240973">
                <a:moveTo>
                  <a:pt x="381000" y="0"/>
                </a:moveTo>
                <a:cubicBezTo>
                  <a:pt x="444500" y="15875"/>
                  <a:pt x="508000" y="31750"/>
                  <a:pt x="533400" y="57150"/>
                </a:cubicBezTo>
                <a:cubicBezTo>
                  <a:pt x="558800" y="82550"/>
                  <a:pt x="561975" y="123825"/>
                  <a:pt x="533400" y="152400"/>
                </a:cubicBezTo>
                <a:cubicBezTo>
                  <a:pt x="504825" y="180975"/>
                  <a:pt x="431800" y="214313"/>
                  <a:pt x="361950" y="228600"/>
                </a:cubicBezTo>
                <a:cubicBezTo>
                  <a:pt x="292100" y="242887"/>
                  <a:pt x="174625" y="242888"/>
                  <a:pt x="114300" y="238125"/>
                </a:cubicBezTo>
                <a:cubicBezTo>
                  <a:pt x="53975" y="233363"/>
                  <a:pt x="26987" y="216694"/>
                  <a:pt x="0" y="200025"/>
                </a:cubicBezTo>
              </a:path>
            </a:pathLst>
          </a:custGeom>
          <a:noFill/>
          <a:ln w="38100">
            <a:solidFill>
              <a:srgbClr val="66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図形 36">
            <a:extLst>
              <a:ext uri="{FF2B5EF4-FFF2-40B4-BE49-F238E27FC236}">
                <a16:creationId xmlns:a16="http://schemas.microsoft.com/office/drawing/2014/main" id="{A95E99BB-83C6-4F99-ABB9-BEDC6567B1B7}"/>
              </a:ext>
            </a:extLst>
          </p:cNvPr>
          <p:cNvSpPr/>
          <p:nvPr/>
        </p:nvSpPr>
        <p:spPr>
          <a:xfrm>
            <a:off x="6397525" y="2470233"/>
            <a:ext cx="675604" cy="695592"/>
          </a:xfrm>
          <a:custGeom>
            <a:avLst/>
            <a:gdLst>
              <a:gd name="connsiteX0" fmla="*/ 0 w 1065749"/>
              <a:gd name="connsiteY0" fmla="*/ 1097280 h 1097280"/>
              <a:gd name="connsiteX1" fmla="*/ 372066 w 1065749"/>
              <a:gd name="connsiteY1" fmla="*/ 958543 h 1097280"/>
              <a:gd name="connsiteX2" fmla="*/ 845032 w 1065749"/>
              <a:gd name="connsiteY2" fmla="*/ 428822 h 1097280"/>
              <a:gd name="connsiteX3" fmla="*/ 1065749 w 1065749"/>
              <a:gd name="connsiteY3" fmla="*/ 0 h 1097280"/>
            </a:gdLst>
            <a:ahLst/>
            <a:cxnLst>
              <a:cxn ang="0">
                <a:pos x="connsiteX0" y="connsiteY0"/>
              </a:cxn>
              <a:cxn ang="0">
                <a:pos x="connsiteX1" y="connsiteY1"/>
              </a:cxn>
              <a:cxn ang="0">
                <a:pos x="connsiteX2" y="connsiteY2"/>
              </a:cxn>
              <a:cxn ang="0">
                <a:pos x="connsiteX3" y="connsiteY3"/>
              </a:cxn>
            </a:cxnLst>
            <a:rect l="l" t="t" r="r" b="b"/>
            <a:pathLst>
              <a:path w="1065749" h="1097280">
                <a:moveTo>
                  <a:pt x="0" y="1097280"/>
                </a:moveTo>
                <a:cubicBezTo>
                  <a:pt x="115613" y="1083616"/>
                  <a:pt x="231227" y="1069953"/>
                  <a:pt x="372066" y="958543"/>
                </a:cubicBezTo>
                <a:cubicBezTo>
                  <a:pt x="512905" y="847133"/>
                  <a:pt x="729418" y="588579"/>
                  <a:pt x="845032" y="428822"/>
                </a:cubicBezTo>
                <a:cubicBezTo>
                  <a:pt x="960646" y="269065"/>
                  <a:pt x="1013197" y="134532"/>
                  <a:pt x="1065749" y="0"/>
                </a:cubicBezTo>
              </a:path>
            </a:pathLst>
          </a:custGeom>
          <a:noFill/>
          <a:ln w="38100">
            <a:solidFill>
              <a:srgbClr val="00B050"/>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9" name="直線矢印コネクタ 38">
            <a:extLst>
              <a:ext uri="{FF2B5EF4-FFF2-40B4-BE49-F238E27FC236}">
                <a16:creationId xmlns:a16="http://schemas.microsoft.com/office/drawing/2014/main" id="{1B55C454-0581-C898-E0BC-4E2791CFA8C2}"/>
              </a:ext>
            </a:extLst>
          </p:cNvPr>
          <p:cNvCxnSpPr>
            <a:cxnSpLocks/>
          </p:cNvCxnSpPr>
          <p:nvPr/>
        </p:nvCxnSpPr>
        <p:spPr>
          <a:xfrm>
            <a:off x="5669225" y="2953202"/>
            <a:ext cx="865845" cy="187844"/>
          </a:xfrm>
          <a:prstGeom prst="straightConnector1">
            <a:avLst/>
          </a:prstGeom>
          <a:ln w="38100">
            <a:solidFill>
              <a:srgbClr val="6600FF"/>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49BA9B39-3F59-D874-3843-7C48E79E942B}"/>
              </a:ext>
            </a:extLst>
          </p:cNvPr>
          <p:cNvCxnSpPr>
            <a:cxnSpLocks/>
          </p:cNvCxnSpPr>
          <p:nvPr/>
        </p:nvCxnSpPr>
        <p:spPr>
          <a:xfrm>
            <a:off x="6554831" y="3162151"/>
            <a:ext cx="865845" cy="187844"/>
          </a:xfrm>
          <a:prstGeom prst="straightConnector1">
            <a:avLst/>
          </a:prstGeom>
          <a:ln w="38100">
            <a:solidFill>
              <a:srgbClr val="6600FF"/>
            </a:solidFill>
            <a:tailEnd type="triangle"/>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A21ED7C1-1294-960D-068E-996910660F33}"/>
              </a:ext>
            </a:extLst>
          </p:cNvPr>
          <p:cNvSpPr txBox="1"/>
          <p:nvPr/>
        </p:nvSpPr>
        <p:spPr>
          <a:xfrm>
            <a:off x="3821576" y="3814661"/>
            <a:ext cx="1018227" cy="369332"/>
          </a:xfrm>
          <a:prstGeom prst="rect">
            <a:avLst/>
          </a:prstGeom>
          <a:noFill/>
        </p:spPr>
        <p:txBody>
          <a:bodyPr wrap="none" rtlCol="0">
            <a:spAutoFit/>
          </a:bodyPr>
          <a:lstStyle/>
          <a:p>
            <a:r>
              <a:rPr kumimoji="1" lang="en-US" altLang="ja-JP" dirty="0">
                <a:solidFill>
                  <a:srgbClr val="FF0000"/>
                </a:solidFill>
              </a:rPr>
              <a:t>RI beam</a:t>
            </a:r>
            <a:endParaRPr kumimoji="1" lang="ja-JP" altLang="en-US" dirty="0">
              <a:solidFill>
                <a:srgbClr val="FF0000"/>
              </a:solidFill>
            </a:endParaRPr>
          </a:p>
        </p:txBody>
      </p:sp>
      <p:cxnSp>
        <p:nvCxnSpPr>
          <p:cNvPr id="43" name="直線矢印コネクタ 42">
            <a:extLst>
              <a:ext uri="{FF2B5EF4-FFF2-40B4-BE49-F238E27FC236}">
                <a16:creationId xmlns:a16="http://schemas.microsoft.com/office/drawing/2014/main" id="{42CF3982-AE11-C4DD-5DCB-4BCA12F76657}"/>
              </a:ext>
            </a:extLst>
          </p:cNvPr>
          <p:cNvCxnSpPr>
            <a:cxnSpLocks/>
          </p:cNvCxnSpPr>
          <p:nvPr/>
        </p:nvCxnSpPr>
        <p:spPr>
          <a:xfrm flipV="1">
            <a:off x="3279306" y="3618604"/>
            <a:ext cx="1239520" cy="50574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3FE4B089-C701-B699-55B6-E2E648D74E04}"/>
              </a:ext>
            </a:extLst>
          </p:cNvPr>
          <p:cNvCxnSpPr>
            <a:cxnSpLocks/>
          </p:cNvCxnSpPr>
          <p:nvPr/>
        </p:nvCxnSpPr>
        <p:spPr>
          <a:xfrm flipH="1" flipV="1">
            <a:off x="3351832" y="4265848"/>
            <a:ext cx="494102" cy="1420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884251D9-4B25-85C0-8DD3-640916C29BD5}"/>
              </a:ext>
            </a:extLst>
          </p:cNvPr>
          <p:cNvCxnSpPr>
            <a:cxnSpLocks/>
          </p:cNvCxnSpPr>
          <p:nvPr/>
        </p:nvCxnSpPr>
        <p:spPr>
          <a:xfrm flipV="1">
            <a:off x="3821576" y="4566049"/>
            <a:ext cx="63498" cy="217407"/>
          </a:xfrm>
          <a:prstGeom prst="straightConnector1">
            <a:avLst/>
          </a:prstGeom>
          <a:ln w="38100">
            <a:solidFill>
              <a:srgbClr val="6600FF"/>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a:extLst>
              <a:ext uri="{FF2B5EF4-FFF2-40B4-BE49-F238E27FC236}">
                <a16:creationId xmlns:a16="http://schemas.microsoft.com/office/drawing/2014/main" id="{F3F6E5B2-E50C-3447-B528-5E0C600F2329}"/>
              </a:ext>
            </a:extLst>
          </p:cNvPr>
          <p:cNvCxnSpPr>
            <a:cxnSpLocks/>
          </p:cNvCxnSpPr>
          <p:nvPr/>
        </p:nvCxnSpPr>
        <p:spPr>
          <a:xfrm flipV="1">
            <a:off x="4654239" y="3141046"/>
            <a:ext cx="12612" cy="4775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7C55B304-BF4B-D29C-5268-264503C69522}"/>
              </a:ext>
            </a:extLst>
          </p:cNvPr>
          <p:cNvCxnSpPr>
            <a:cxnSpLocks/>
          </p:cNvCxnSpPr>
          <p:nvPr/>
        </p:nvCxnSpPr>
        <p:spPr>
          <a:xfrm flipV="1">
            <a:off x="4596903" y="2600320"/>
            <a:ext cx="1057920" cy="4534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矢印コネクタ 55">
            <a:extLst>
              <a:ext uri="{FF2B5EF4-FFF2-40B4-BE49-F238E27FC236}">
                <a16:creationId xmlns:a16="http://schemas.microsoft.com/office/drawing/2014/main" id="{6BE271DF-7A2D-68F1-AA3A-60E7D2753C80}"/>
              </a:ext>
            </a:extLst>
          </p:cNvPr>
          <p:cNvCxnSpPr>
            <a:cxnSpLocks/>
          </p:cNvCxnSpPr>
          <p:nvPr/>
        </p:nvCxnSpPr>
        <p:spPr>
          <a:xfrm>
            <a:off x="5644483" y="2558353"/>
            <a:ext cx="955861" cy="2584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矢印コネクタ 58">
            <a:extLst>
              <a:ext uri="{FF2B5EF4-FFF2-40B4-BE49-F238E27FC236}">
                <a16:creationId xmlns:a16="http://schemas.microsoft.com/office/drawing/2014/main" id="{4C76C549-F72B-0F8B-BF17-9E562F335A86}"/>
              </a:ext>
            </a:extLst>
          </p:cNvPr>
          <p:cNvCxnSpPr>
            <a:cxnSpLocks/>
          </p:cNvCxnSpPr>
          <p:nvPr/>
        </p:nvCxnSpPr>
        <p:spPr>
          <a:xfrm>
            <a:off x="6484214" y="2851643"/>
            <a:ext cx="0" cy="2524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EDC04D7E-73B2-C9A6-F59F-B95243F57267}"/>
              </a:ext>
            </a:extLst>
          </p:cNvPr>
          <p:cNvSpPr txBox="1"/>
          <p:nvPr/>
        </p:nvSpPr>
        <p:spPr>
          <a:xfrm>
            <a:off x="4349361" y="1974089"/>
            <a:ext cx="1524712" cy="338554"/>
          </a:xfrm>
          <a:prstGeom prst="rect">
            <a:avLst/>
          </a:prstGeom>
          <a:solidFill>
            <a:schemeClr val="bg1">
              <a:lumMod val="95000"/>
            </a:schemeClr>
          </a:solidFill>
          <a:ln>
            <a:solidFill>
              <a:schemeClr val="tx1"/>
            </a:solidFill>
          </a:ln>
        </p:spPr>
        <p:txBody>
          <a:bodyPr wrap="square" rtlCol="0">
            <a:spAutoFit/>
          </a:bodyPr>
          <a:lstStyle/>
          <a:p>
            <a:r>
              <a:rPr kumimoji="1" lang="en-US" altLang="ja-JP" sz="1600" dirty="0"/>
              <a:t>SCRIT system</a:t>
            </a:r>
            <a:endParaRPr kumimoji="1" lang="ja-JP" altLang="en-US" sz="1600" dirty="0"/>
          </a:p>
        </p:txBody>
      </p:sp>
      <p:cxnSp>
        <p:nvCxnSpPr>
          <p:cNvPr id="18" name="直線矢印コネクタ 17">
            <a:extLst>
              <a:ext uri="{FF2B5EF4-FFF2-40B4-BE49-F238E27FC236}">
                <a16:creationId xmlns:a16="http://schemas.microsoft.com/office/drawing/2014/main" id="{DDFF1196-ADAB-AB88-9B77-54C02DFA551A}"/>
              </a:ext>
            </a:extLst>
          </p:cNvPr>
          <p:cNvCxnSpPr>
            <a:cxnSpLocks/>
          </p:cNvCxnSpPr>
          <p:nvPr/>
        </p:nvCxnSpPr>
        <p:spPr>
          <a:xfrm>
            <a:off x="5363270" y="2342240"/>
            <a:ext cx="791117" cy="6768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7777757"/>
      </p:ext>
    </p:extLst>
  </p:cSld>
  <p:clrMapOvr>
    <a:masterClrMapping/>
  </p:clrMapOvr>
  <mc:AlternateContent xmlns:mc="http://schemas.openxmlformats.org/markup-compatibility/2006" xmlns:p14="http://schemas.microsoft.com/office/powerpoint/2010/main">
    <mc:Choice Requires="p14">
      <p:transition spd="slow" p14:dur="2000" advTm="86540"/>
    </mc:Choice>
    <mc:Fallback xmlns="">
      <p:transition spd="slow" advTm="8654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96AC2B7-C7E1-3E57-ED3E-9B0AD2DC7BBB}"/>
              </a:ext>
            </a:extLst>
          </p:cNvPr>
          <p:cNvPicPr>
            <a:picLocks noChangeAspect="1"/>
          </p:cNvPicPr>
          <p:nvPr/>
        </p:nvPicPr>
        <p:blipFill rotWithShape="1">
          <a:blip r:embed="rId3"/>
          <a:srcRect l="15174" t="45959" r="44914"/>
          <a:stretch/>
        </p:blipFill>
        <p:spPr>
          <a:xfrm>
            <a:off x="5432859" y="4835080"/>
            <a:ext cx="1751256" cy="1676364"/>
          </a:xfrm>
          <a:prstGeom prst="rect">
            <a:avLst/>
          </a:prstGeom>
        </p:spPr>
      </p:pic>
      <p:sp>
        <p:nvSpPr>
          <p:cNvPr id="2" name="スライド番号プレースホルダー 1">
            <a:extLst>
              <a:ext uri="{FF2B5EF4-FFF2-40B4-BE49-F238E27FC236}">
                <a16:creationId xmlns:a16="http://schemas.microsoft.com/office/drawing/2014/main" id="{2A58242F-FCA2-DCD6-8DA2-D6E6654CFA0C}"/>
              </a:ext>
            </a:extLst>
          </p:cNvPr>
          <p:cNvSpPr>
            <a:spLocks noGrp="1"/>
          </p:cNvSpPr>
          <p:nvPr>
            <p:ph type="sldNum" sz="quarter" idx="12"/>
          </p:nvPr>
        </p:nvSpPr>
        <p:spPr/>
        <p:txBody>
          <a:bodyPr/>
          <a:lstStyle/>
          <a:p>
            <a:fld id="{78A43CBD-4E66-4A6A-964F-BCBA6D9AB3B8}" type="slidenum">
              <a:rPr kumimoji="1" lang="ja-JP" altLang="en-US" smtClean="0"/>
              <a:t>19</a:t>
            </a:fld>
            <a:endParaRPr kumimoji="1" lang="ja-JP" altLang="en-US"/>
          </a:p>
        </p:txBody>
      </p:sp>
      <p:sp>
        <p:nvSpPr>
          <p:cNvPr id="12" name="テキスト ボックス 11">
            <a:extLst>
              <a:ext uri="{FF2B5EF4-FFF2-40B4-BE49-F238E27FC236}">
                <a16:creationId xmlns:a16="http://schemas.microsoft.com/office/drawing/2014/main" id="{3E932F80-1FB5-DF31-64D0-DA930F8A4871}"/>
              </a:ext>
            </a:extLst>
          </p:cNvPr>
          <p:cNvSpPr txBox="1"/>
          <p:nvPr/>
        </p:nvSpPr>
        <p:spPr>
          <a:xfrm>
            <a:off x="688856" y="1343587"/>
            <a:ext cx="4980466" cy="400110"/>
          </a:xfrm>
          <a:prstGeom prst="rect">
            <a:avLst/>
          </a:prstGeom>
          <a:noFill/>
        </p:spPr>
        <p:txBody>
          <a:bodyPr wrap="none" rtlCol="0">
            <a:spAutoFit/>
          </a:bodyPr>
          <a:lstStyle/>
          <a:p>
            <a:r>
              <a:rPr kumimoji="1" lang="en-US" altLang="ja-JP" sz="2000" dirty="0"/>
              <a:t>Uranium carbide </a:t>
            </a:r>
            <a:r>
              <a:rPr kumimoji="1" lang="en-US" altLang="ja-JP" sz="2000" dirty="0">
                <a:sym typeface="Wingdings" panose="05000000000000000000" pitchFamily="2" charset="2"/>
              </a:rPr>
              <a:t> C</a:t>
            </a:r>
            <a:r>
              <a:rPr lang="en-US" altLang="ja-JP" sz="2000" dirty="0">
                <a:sym typeface="Wingdings" panose="05000000000000000000" pitchFamily="2" charset="2"/>
              </a:rPr>
              <a:t>arbon nano material </a:t>
            </a:r>
            <a:endParaRPr kumimoji="1" lang="ja-JP" altLang="en-US" sz="2000" dirty="0"/>
          </a:p>
        </p:txBody>
      </p:sp>
      <p:pic>
        <p:nvPicPr>
          <p:cNvPr id="13" name="図 12" descr="座る が含まれている画像&#10;&#10;自動的に生成された説明">
            <a:extLst>
              <a:ext uri="{FF2B5EF4-FFF2-40B4-BE49-F238E27FC236}">
                <a16:creationId xmlns:a16="http://schemas.microsoft.com/office/drawing/2014/main" id="{AE551637-3A9D-7263-96C8-13F244B26F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1053" y="2621902"/>
            <a:ext cx="2893532" cy="1614196"/>
          </a:xfrm>
          <a:prstGeom prst="rect">
            <a:avLst/>
          </a:prstGeom>
        </p:spPr>
      </p:pic>
      <p:pic>
        <p:nvPicPr>
          <p:cNvPr id="14" name="図 13" descr="屋内, 座る, テーブル, ベッド が含まれている画像&#10;&#10;自動的に生成された説明">
            <a:extLst>
              <a:ext uri="{FF2B5EF4-FFF2-40B4-BE49-F238E27FC236}">
                <a16:creationId xmlns:a16="http://schemas.microsoft.com/office/drawing/2014/main" id="{F9E61510-1CB5-5FB5-ACC4-DC3770826A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513" y="4733512"/>
            <a:ext cx="2112002" cy="1584000"/>
          </a:xfrm>
          <a:prstGeom prst="rect">
            <a:avLst/>
          </a:prstGeom>
        </p:spPr>
      </p:pic>
      <p:pic>
        <p:nvPicPr>
          <p:cNvPr id="15" name="図 14" descr="屋内, 人, テーブル, 女性 が含まれている画像&#10;&#10;自動的に生成された説明">
            <a:extLst>
              <a:ext uri="{FF2B5EF4-FFF2-40B4-BE49-F238E27FC236}">
                <a16:creationId xmlns:a16="http://schemas.microsoft.com/office/drawing/2014/main" id="{A25765F0-F3BC-DADD-9AEF-3A8AA7CC46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57556" y="4730456"/>
            <a:ext cx="2112002" cy="1584000"/>
          </a:xfrm>
          <a:prstGeom prst="rect">
            <a:avLst/>
          </a:prstGeom>
        </p:spPr>
      </p:pic>
      <p:sp>
        <p:nvSpPr>
          <p:cNvPr id="16" name="テキスト ボックス 15">
            <a:extLst>
              <a:ext uri="{FF2B5EF4-FFF2-40B4-BE49-F238E27FC236}">
                <a16:creationId xmlns:a16="http://schemas.microsoft.com/office/drawing/2014/main" id="{EFE31D50-9065-1357-DDF6-16C1EDDF014E}"/>
              </a:ext>
            </a:extLst>
          </p:cNvPr>
          <p:cNvSpPr txBox="1"/>
          <p:nvPr/>
        </p:nvSpPr>
        <p:spPr>
          <a:xfrm>
            <a:off x="688856" y="4304612"/>
            <a:ext cx="7936403" cy="400110"/>
          </a:xfrm>
          <a:prstGeom prst="rect">
            <a:avLst/>
          </a:prstGeom>
          <a:noFill/>
        </p:spPr>
        <p:txBody>
          <a:bodyPr wrap="none" rtlCol="0">
            <a:spAutoFit/>
          </a:bodyPr>
          <a:lstStyle/>
          <a:p>
            <a:r>
              <a:rPr kumimoji="1" lang="en-US" altLang="ja-JP" sz="2000" dirty="0"/>
              <a:t>Present: Small glove box (only target) </a:t>
            </a:r>
            <a:r>
              <a:rPr kumimoji="1" lang="en-US" altLang="ja-JP" sz="2000" dirty="0">
                <a:sym typeface="Wingdings" panose="05000000000000000000" pitchFamily="2" charset="2"/>
              </a:rPr>
              <a:t> Large glove box (Ion source)</a:t>
            </a:r>
            <a:endParaRPr kumimoji="1" lang="ja-JP" altLang="en-US" sz="2000" dirty="0"/>
          </a:p>
        </p:txBody>
      </p:sp>
      <p:sp>
        <p:nvSpPr>
          <p:cNvPr id="17" name="テキスト ボックス 16">
            <a:extLst>
              <a:ext uri="{FF2B5EF4-FFF2-40B4-BE49-F238E27FC236}">
                <a16:creationId xmlns:a16="http://schemas.microsoft.com/office/drawing/2014/main" id="{E8F3901A-F529-642A-AA92-97802219AD1E}"/>
              </a:ext>
            </a:extLst>
          </p:cNvPr>
          <p:cNvSpPr txBox="1"/>
          <p:nvPr/>
        </p:nvSpPr>
        <p:spPr>
          <a:xfrm>
            <a:off x="688856" y="2175115"/>
            <a:ext cx="4249753" cy="400110"/>
          </a:xfrm>
          <a:prstGeom prst="rect">
            <a:avLst/>
          </a:prstGeom>
          <a:noFill/>
        </p:spPr>
        <p:txBody>
          <a:bodyPr wrap="none" rtlCol="0">
            <a:spAutoFit/>
          </a:bodyPr>
          <a:lstStyle/>
          <a:p>
            <a:r>
              <a:rPr kumimoji="1" lang="en-US" altLang="ja-JP" sz="2000" dirty="0"/>
              <a:t>Problem: Easily </a:t>
            </a:r>
            <a:r>
              <a:rPr lang="en-US" altLang="ja-JP" sz="2000" dirty="0"/>
              <a:t>o</a:t>
            </a:r>
            <a:r>
              <a:rPr kumimoji="1" lang="en-US" altLang="ja-JP" sz="2000" dirty="0"/>
              <a:t>xidization in the air</a:t>
            </a:r>
            <a:endParaRPr kumimoji="1" lang="ja-JP" altLang="en-US" sz="2000" dirty="0"/>
          </a:p>
        </p:txBody>
      </p:sp>
      <p:sp>
        <p:nvSpPr>
          <p:cNvPr id="22" name="テキスト ボックス 21">
            <a:extLst>
              <a:ext uri="{FF2B5EF4-FFF2-40B4-BE49-F238E27FC236}">
                <a16:creationId xmlns:a16="http://schemas.microsoft.com/office/drawing/2014/main" id="{358DA593-D6EE-78D0-501A-5B3D74F619A7}"/>
              </a:ext>
            </a:extLst>
          </p:cNvPr>
          <p:cNvSpPr txBox="1"/>
          <p:nvPr/>
        </p:nvSpPr>
        <p:spPr>
          <a:xfrm>
            <a:off x="3386792" y="552468"/>
            <a:ext cx="2794868" cy="523220"/>
          </a:xfrm>
          <a:prstGeom prst="rect">
            <a:avLst/>
          </a:prstGeom>
          <a:noFill/>
        </p:spPr>
        <p:txBody>
          <a:bodyPr wrap="none" rtlCol="0">
            <a:spAutoFit/>
          </a:bodyPr>
          <a:lstStyle/>
          <a:p>
            <a:r>
              <a:rPr lang="en-US" altLang="ja-JP" sz="2800" dirty="0"/>
              <a:t>Target operation</a:t>
            </a:r>
            <a:endParaRPr kumimoji="1" lang="ja-JP" altLang="en-US" sz="2800" dirty="0"/>
          </a:p>
        </p:txBody>
      </p:sp>
      <p:sp>
        <p:nvSpPr>
          <p:cNvPr id="5" name="テキスト ボックス 4">
            <a:extLst>
              <a:ext uri="{FF2B5EF4-FFF2-40B4-BE49-F238E27FC236}">
                <a16:creationId xmlns:a16="http://schemas.microsoft.com/office/drawing/2014/main" id="{960C3F7C-7420-D4CF-1A5A-DD4B99A7057C}"/>
              </a:ext>
            </a:extLst>
          </p:cNvPr>
          <p:cNvSpPr txBox="1"/>
          <p:nvPr/>
        </p:nvSpPr>
        <p:spPr>
          <a:xfrm>
            <a:off x="6367790" y="1743697"/>
            <a:ext cx="2673189" cy="307777"/>
          </a:xfrm>
          <a:prstGeom prst="rect">
            <a:avLst/>
          </a:prstGeom>
          <a:noFill/>
        </p:spPr>
        <p:txBody>
          <a:bodyPr wrap="square" rtlCol="0">
            <a:spAutoFit/>
          </a:bodyPr>
          <a:lstStyle/>
          <a:p>
            <a:r>
              <a:rPr lang="en-US" altLang="ja-JP" sz="1400" b="0" i="0" dirty="0">
                <a:solidFill>
                  <a:srgbClr val="000000"/>
                </a:solidFill>
                <a:effectLst/>
                <a:latin typeface="Segoe UI" panose="020B0502040204020203" pitchFamily="34" charset="0"/>
                <a:cs typeface="Segoe UI" panose="020B0502040204020203" pitchFamily="34" charset="0"/>
              </a:rPr>
              <a:t>A. </a:t>
            </a:r>
            <a:r>
              <a:rPr lang="en-US" altLang="ja-JP" sz="1400" b="0" i="0" dirty="0" err="1">
                <a:solidFill>
                  <a:srgbClr val="000000"/>
                </a:solidFill>
                <a:effectLst/>
                <a:latin typeface="Segoe UI" panose="020B0502040204020203" pitchFamily="34" charset="0"/>
                <a:cs typeface="Segoe UI" panose="020B0502040204020203" pitchFamily="34" charset="0"/>
              </a:rPr>
              <a:t>Gottberg</a:t>
            </a:r>
            <a:r>
              <a:rPr lang="en-US" altLang="ja-JP" sz="1400" b="0" i="0" dirty="0">
                <a:solidFill>
                  <a:srgbClr val="000000"/>
                </a:solidFill>
                <a:effectLst/>
                <a:latin typeface="Segoe UI" panose="020B0502040204020203" pitchFamily="34" charset="0"/>
                <a:cs typeface="Segoe UI" panose="020B0502040204020203" pitchFamily="34" charset="0"/>
              </a:rPr>
              <a:t>, NIMB 376 (2016) 8</a:t>
            </a:r>
            <a:endParaRPr kumimoji="1" lang="ja-JP" altLang="en-US" sz="1400" dirty="0">
              <a:latin typeface="Segoe UI" panose="020B0502040204020203" pitchFamily="34" charset="0"/>
              <a:cs typeface="Segoe UI" panose="020B0502040204020203" pitchFamily="34" charset="0"/>
            </a:endParaRPr>
          </a:p>
        </p:txBody>
      </p:sp>
      <p:sp>
        <p:nvSpPr>
          <p:cNvPr id="6" name="テキスト ボックス 5">
            <a:extLst>
              <a:ext uri="{FF2B5EF4-FFF2-40B4-BE49-F238E27FC236}">
                <a16:creationId xmlns:a16="http://schemas.microsoft.com/office/drawing/2014/main" id="{78DEE2C5-262D-B89D-D884-A65BCD01BCAF}"/>
              </a:ext>
            </a:extLst>
          </p:cNvPr>
          <p:cNvSpPr txBox="1"/>
          <p:nvPr/>
        </p:nvSpPr>
        <p:spPr>
          <a:xfrm>
            <a:off x="3270532" y="1678771"/>
            <a:ext cx="3097258" cy="400110"/>
          </a:xfrm>
          <a:prstGeom prst="rect">
            <a:avLst/>
          </a:prstGeom>
          <a:noFill/>
        </p:spPr>
        <p:txBody>
          <a:bodyPr wrap="none" rtlCol="0">
            <a:spAutoFit/>
          </a:bodyPr>
          <a:lstStyle/>
          <a:p>
            <a:r>
              <a:rPr kumimoji="1" lang="en-US" altLang="ja-JP" sz="2000" dirty="0"/>
              <a:t>Fast release, Long lifetime</a:t>
            </a:r>
            <a:endParaRPr kumimoji="1" lang="ja-JP" altLang="en-US" sz="2000" dirty="0"/>
          </a:p>
        </p:txBody>
      </p:sp>
      <p:sp>
        <p:nvSpPr>
          <p:cNvPr id="7" name="テキスト ボックス 6">
            <a:extLst>
              <a:ext uri="{FF2B5EF4-FFF2-40B4-BE49-F238E27FC236}">
                <a16:creationId xmlns:a16="http://schemas.microsoft.com/office/drawing/2014/main" id="{5E7847AA-09A2-C77D-E3EF-152B24CD4D8D}"/>
              </a:ext>
            </a:extLst>
          </p:cNvPr>
          <p:cNvSpPr txBox="1"/>
          <p:nvPr/>
        </p:nvSpPr>
        <p:spPr>
          <a:xfrm>
            <a:off x="4329753" y="2621902"/>
            <a:ext cx="4295506" cy="923330"/>
          </a:xfrm>
          <a:prstGeom prst="rect">
            <a:avLst/>
          </a:prstGeom>
          <a:noFill/>
        </p:spPr>
        <p:txBody>
          <a:bodyPr wrap="square" rtlCol="0">
            <a:spAutoFit/>
          </a:bodyPr>
          <a:lstStyle/>
          <a:p>
            <a:r>
              <a:rPr kumimoji="1" lang="en-US" altLang="ja-JP" dirty="0"/>
              <a:t>Uranium carbide </a:t>
            </a:r>
            <a:r>
              <a:rPr lang="en-US" altLang="ja-JP" dirty="0"/>
              <a:t>with graphene</a:t>
            </a:r>
          </a:p>
          <a:p>
            <a:r>
              <a:rPr lang="en-US" altLang="ja-JP" dirty="0">
                <a:sym typeface="Wingdings" panose="05000000000000000000" pitchFamily="2" charset="2"/>
              </a:rPr>
              <a:t> Oxidization began within a minute of being released in the air.</a:t>
            </a:r>
            <a:endParaRPr kumimoji="1" lang="ja-JP" altLang="en-US" dirty="0"/>
          </a:p>
        </p:txBody>
      </p:sp>
      <p:pic>
        <p:nvPicPr>
          <p:cNvPr id="8" name="図 7">
            <a:extLst>
              <a:ext uri="{FF2B5EF4-FFF2-40B4-BE49-F238E27FC236}">
                <a16:creationId xmlns:a16="http://schemas.microsoft.com/office/drawing/2014/main" id="{D18562BD-B679-B707-078D-910F6E86EC16}"/>
              </a:ext>
            </a:extLst>
          </p:cNvPr>
          <p:cNvPicPr>
            <a:picLocks noChangeAspect="1"/>
          </p:cNvPicPr>
          <p:nvPr/>
        </p:nvPicPr>
        <p:blipFill rotWithShape="1">
          <a:blip r:embed="rId7"/>
          <a:srcRect t="12734" r="1945"/>
          <a:stretch/>
        </p:blipFill>
        <p:spPr>
          <a:xfrm>
            <a:off x="6932108" y="4646614"/>
            <a:ext cx="1751982" cy="2174992"/>
          </a:xfrm>
          <a:prstGeom prst="rect">
            <a:avLst/>
          </a:prstGeom>
        </p:spPr>
      </p:pic>
    </p:spTree>
    <p:extLst>
      <p:ext uri="{BB962C8B-B14F-4D97-AF65-F5344CB8AC3E}">
        <p14:creationId xmlns:p14="http://schemas.microsoft.com/office/powerpoint/2010/main" val="3964554149"/>
      </p:ext>
    </p:extLst>
  </p:cSld>
  <p:clrMapOvr>
    <a:masterClrMapping/>
  </p:clrMapOvr>
  <mc:AlternateContent xmlns:mc="http://schemas.openxmlformats.org/markup-compatibility/2006" xmlns:p14="http://schemas.microsoft.com/office/powerpoint/2010/main">
    <mc:Choice Requires="p14">
      <p:transition spd="slow" p14:dur="2000" advTm="66312"/>
    </mc:Choice>
    <mc:Fallback xmlns="">
      <p:transition spd="slow" advTm="66312"/>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矢印: 右 31">
            <a:extLst>
              <a:ext uri="{FF2B5EF4-FFF2-40B4-BE49-F238E27FC236}">
                <a16:creationId xmlns:a16="http://schemas.microsoft.com/office/drawing/2014/main" id="{1B2823F7-C18B-A9BC-06CF-75F230C14D44}"/>
              </a:ext>
            </a:extLst>
          </p:cNvPr>
          <p:cNvSpPr/>
          <p:nvPr/>
        </p:nvSpPr>
        <p:spPr>
          <a:xfrm>
            <a:off x="2017987" y="4467083"/>
            <a:ext cx="5313702" cy="610662"/>
          </a:xfrm>
          <a:prstGeom prst="rightArrow">
            <a:avLst/>
          </a:prstGeom>
          <a:gradFill flip="none" rotWithShape="1">
            <a:gsLst>
              <a:gs pos="0">
                <a:schemeClr val="accent1">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スライド番号プレースホルダー 1">
            <a:extLst>
              <a:ext uri="{FF2B5EF4-FFF2-40B4-BE49-F238E27FC236}">
                <a16:creationId xmlns:a16="http://schemas.microsoft.com/office/drawing/2014/main" id="{4C6BDF8B-2413-6E46-0401-7BDB45C6D338}"/>
              </a:ext>
            </a:extLst>
          </p:cNvPr>
          <p:cNvSpPr>
            <a:spLocks noGrp="1"/>
          </p:cNvSpPr>
          <p:nvPr>
            <p:ph type="sldNum" sz="quarter" idx="12"/>
          </p:nvPr>
        </p:nvSpPr>
        <p:spPr/>
        <p:txBody>
          <a:bodyPr/>
          <a:lstStyle/>
          <a:p>
            <a:fld id="{78A43CBD-4E66-4A6A-964F-BCBA6D9AB3B8}" type="slidenum">
              <a:rPr kumimoji="1" lang="ja-JP" altLang="en-US" smtClean="0"/>
              <a:t>20</a:t>
            </a:fld>
            <a:endParaRPr kumimoji="1" lang="ja-JP" altLang="en-US"/>
          </a:p>
        </p:txBody>
      </p:sp>
      <p:sp>
        <p:nvSpPr>
          <p:cNvPr id="3" name="テキスト ボックス 2">
            <a:extLst>
              <a:ext uri="{FF2B5EF4-FFF2-40B4-BE49-F238E27FC236}">
                <a16:creationId xmlns:a16="http://schemas.microsoft.com/office/drawing/2014/main" id="{E3533ED9-39DD-D872-5DAC-8FC9B2CBB5FE}"/>
              </a:ext>
            </a:extLst>
          </p:cNvPr>
          <p:cNvSpPr txBox="1"/>
          <p:nvPr/>
        </p:nvSpPr>
        <p:spPr>
          <a:xfrm>
            <a:off x="3525513" y="561303"/>
            <a:ext cx="2451312" cy="523220"/>
          </a:xfrm>
          <a:prstGeom prst="rect">
            <a:avLst/>
          </a:prstGeom>
          <a:noFill/>
        </p:spPr>
        <p:txBody>
          <a:bodyPr wrap="none" rtlCol="0">
            <a:spAutoFit/>
          </a:bodyPr>
          <a:lstStyle/>
          <a:p>
            <a:r>
              <a:rPr kumimoji="1" lang="en-US" altLang="ja-JP" sz="2800" dirty="0"/>
              <a:t>Time schedule</a:t>
            </a:r>
            <a:endParaRPr kumimoji="1" lang="ja-JP" altLang="en-US" sz="2800" dirty="0"/>
          </a:p>
        </p:txBody>
      </p:sp>
      <p:sp>
        <p:nvSpPr>
          <p:cNvPr id="6" name="矢印: 左右 5">
            <a:extLst>
              <a:ext uri="{FF2B5EF4-FFF2-40B4-BE49-F238E27FC236}">
                <a16:creationId xmlns:a16="http://schemas.microsoft.com/office/drawing/2014/main" id="{1C06AC8B-460F-D525-915B-CB258DBAD5C6}"/>
              </a:ext>
            </a:extLst>
          </p:cNvPr>
          <p:cNvSpPr/>
          <p:nvPr/>
        </p:nvSpPr>
        <p:spPr>
          <a:xfrm>
            <a:off x="1467962" y="1997475"/>
            <a:ext cx="3506059" cy="528879"/>
          </a:xfrm>
          <a:prstGeom prst="leftRightArrow">
            <a:avLst/>
          </a:prstGeom>
          <a:solidFill>
            <a:srgbClr val="FF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50C29B6A-18F4-28CE-A814-9D063FD2563B}"/>
              </a:ext>
            </a:extLst>
          </p:cNvPr>
          <p:cNvSpPr txBox="1"/>
          <p:nvPr/>
        </p:nvSpPr>
        <p:spPr>
          <a:xfrm>
            <a:off x="1782631" y="1422154"/>
            <a:ext cx="851515" cy="461665"/>
          </a:xfrm>
          <a:prstGeom prst="rect">
            <a:avLst/>
          </a:prstGeom>
          <a:noFill/>
        </p:spPr>
        <p:txBody>
          <a:bodyPr wrap="none" rtlCol="0">
            <a:spAutoFit/>
          </a:bodyPr>
          <a:lstStyle/>
          <a:p>
            <a:r>
              <a:rPr kumimoji="1" lang="en-US" altLang="ja-JP" sz="2400" dirty="0"/>
              <a:t>2024</a:t>
            </a:r>
            <a:endParaRPr kumimoji="1" lang="ja-JP" altLang="en-US" sz="2400" dirty="0"/>
          </a:p>
        </p:txBody>
      </p:sp>
      <p:sp>
        <p:nvSpPr>
          <p:cNvPr id="8" name="テキスト ボックス 7">
            <a:extLst>
              <a:ext uri="{FF2B5EF4-FFF2-40B4-BE49-F238E27FC236}">
                <a16:creationId xmlns:a16="http://schemas.microsoft.com/office/drawing/2014/main" id="{1B3187C8-CA1B-44C4-0A73-A2213E3FD59F}"/>
              </a:ext>
            </a:extLst>
          </p:cNvPr>
          <p:cNvSpPr txBox="1"/>
          <p:nvPr/>
        </p:nvSpPr>
        <p:spPr>
          <a:xfrm>
            <a:off x="3733494" y="1404347"/>
            <a:ext cx="851515" cy="461665"/>
          </a:xfrm>
          <a:prstGeom prst="rect">
            <a:avLst/>
          </a:prstGeom>
          <a:noFill/>
        </p:spPr>
        <p:txBody>
          <a:bodyPr wrap="none" rtlCol="0">
            <a:spAutoFit/>
          </a:bodyPr>
          <a:lstStyle/>
          <a:p>
            <a:r>
              <a:rPr kumimoji="1" lang="en-US" altLang="ja-JP" sz="2400" dirty="0"/>
              <a:t>2025</a:t>
            </a:r>
            <a:endParaRPr kumimoji="1" lang="ja-JP" altLang="en-US" sz="2400" dirty="0"/>
          </a:p>
        </p:txBody>
      </p:sp>
      <p:sp>
        <p:nvSpPr>
          <p:cNvPr id="9" name="テキスト ボックス 8">
            <a:extLst>
              <a:ext uri="{FF2B5EF4-FFF2-40B4-BE49-F238E27FC236}">
                <a16:creationId xmlns:a16="http://schemas.microsoft.com/office/drawing/2014/main" id="{53C53BE9-BFDF-21D6-08BB-AC808035C7DA}"/>
              </a:ext>
            </a:extLst>
          </p:cNvPr>
          <p:cNvSpPr txBox="1"/>
          <p:nvPr/>
        </p:nvSpPr>
        <p:spPr>
          <a:xfrm>
            <a:off x="5694146" y="1404346"/>
            <a:ext cx="851515" cy="461665"/>
          </a:xfrm>
          <a:prstGeom prst="rect">
            <a:avLst/>
          </a:prstGeom>
          <a:noFill/>
        </p:spPr>
        <p:txBody>
          <a:bodyPr wrap="none" rtlCol="0">
            <a:spAutoFit/>
          </a:bodyPr>
          <a:lstStyle/>
          <a:p>
            <a:r>
              <a:rPr kumimoji="1" lang="en-US" altLang="ja-JP" sz="2400" dirty="0"/>
              <a:t>2026</a:t>
            </a:r>
            <a:endParaRPr kumimoji="1" lang="ja-JP" altLang="en-US" sz="2400" dirty="0"/>
          </a:p>
        </p:txBody>
      </p:sp>
      <p:sp>
        <p:nvSpPr>
          <p:cNvPr id="10" name="テキスト ボックス 9">
            <a:extLst>
              <a:ext uri="{FF2B5EF4-FFF2-40B4-BE49-F238E27FC236}">
                <a16:creationId xmlns:a16="http://schemas.microsoft.com/office/drawing/2014/main" id="{C19BF43F-E2E1-2854-7130-FC7BB4AC65C2}"/>
              </a:ext>
            </a:extLst>
          </p:cNvPr>
          <p:cNvSpPr txBox="1"/>
          <p:nvPr/>
        </p:nvSpPr>
        <p:spPr>
          <a:xfrm>
            <a:off x="2422803" y="2061970"/>
            <a:ext cx="1685270" cy="369332"/>
          </a:xfrm>
          <a:prstGeom prst="rect">
            <a:avLst/>
          </a:prstGeom>
          <a:noFill/>
        </p:spPr>
        <p:txBody>
          <a:bodyPr wrap="none" rtlCol="0">
            <a:spAutoFit/>
          </a:bodyPr>
          <a:lstStyle/>
          <a:p>
            <a:r>
              <a:rPr kumimoji="1" lang="en-US" altLang="ja-JP" b="1" dirty="0"/>
              <a:t>RTM Upgrade</a:t>
            </a:r>
            <a:endParaRPr kumimoji="1" lang="ja-JP" altLang="en-US" b="1" dirty="0"/>
          </a:p>
        </p:txBody>
      </p:sp>
      <p:grpSp>
        <p:nvGrpSpPr>
          <p:cNvPr id="11" name="グループ化 10">
            <a:extLst>
              <a:ext uri="{FF2B5EF4-FFF2-40B4-BE49-F238E27FC236}">
                <a16:creationId xmlns:a16="http://schemas.microsoft.com/office/drawing/2014/main" id="{7ECD1FDF-C98E-09DE-3697-BBF2641880E5}"/>
              </a:ext>
            </a:extLst>
          </p:cNvPr>
          <p:cNvGrpSpPr/>
          <p:nvPr/>
        </p:nvGrpSpPr>
        <p:grpSpPr>
          <a:xfrm>
            <a:off x="3405699" y="2407791"/>
            <a:ext cx="3143973" cy="528879"/>
            <a:chOff x="3218533" y="2490295"/>
            <a:chExt cx="3143973" cy="528879"/>
          </a:xfrm>
        </p:grpSpPr>
        <p:sp>
          <p:nvSpPr>
            <p:cNvPr id="12" name="矢印: 左右 11">
              <a:extLst>
                <a:ext uri="{FF2B5EF4-FFF2-40B4-BE49-F238E27FC236}">
                  <a16:creationId xmlns:a16="http://schemas.microsoft.com/office/drawing/2014/main" id="{1BA47D56-7BC4-2C58-E856-270DC5864270}"/>
                </a:ext>
              </a:extLst>
            </p:cNvPr>
            <p:cNvSpPr/>
            <p:nvPr/>
          </p:nvSpPr>
          <p:spPr>
            <a:xfrm>
              <a:off x="3218533" y="2490295"/>
              <a:ext cx="3143973" cy="528879"/>
            </a:xfrm>
            <a:prstGeom prst="leftRightArrow">
              <a:avLst/>
            </a:prstGeom>
            <a:solidFill>
              <a:srgbClr val="FF99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37393D68-596C-639B-0F79-8C3B049222E1}"/>
                </a:ext>
              </a:extLst>
            </p:cNvPr>
            <p:cNvSpPr txBox="1"/>
            <p:nvPr/>
          </p:nvSpPr>
          <p:spPr>
            <a:xfrm>
              <a:off x="3532857" y="2562755"/>
              <a:ext cx="2766911" cy="369332"/>
            </a:xfrm>
            <a:prstGeom prst="rect">
              <a:avLst/>
            </a:prstGeom>
            <a:noFill/>
          </p:spPr>
          <p:txBody>
            <a:bodyPr wrap="none" rtlCol="0">
              <a:spAutoFit/>
            </a:bodyPr>
            <a:lstStyle/>
            <a:p>
              <a:r>
                <a:rPr kumimoji="1" lang="en-US" altLang="ja-JP" b="1" dirty="0"/>
                <a:t>Ion source maintenance</a:t>
              </a:r>
              <a:endParaRPr kumimoji="1" lang="ja-JP" altLang="en-US" b="1" dirty="0"/>
            </a:p>
          </p:txBody>
        </p:sp>
      </p:grpSp>
      <p:grpSp>
        <p:nvGrpSpPr>
          <p:cNvPr id="14" name="グループ化 13">
            <a:extLst>
              <a:ext uri="{FF2B5EF4-FFF2-40B4-BE49-F238E27FC236}">
                <a16:creationId xmlns:a16="http://schemas.microsoft.com/office/drawing/2014/main" id="{AA8E8732-8B63-764B-4E04-7818E61AFE08}"/>
              </a:ext>
            </a:extLst>
          </p:cNvPr>
          <p:cNvGrpSpPr/>
          <p:nvPr/>
        </p:nvGrpSpPr>
        <p:grpSpPr>
          <a:xfrm>
            <a:off x="3295126" y="3011709"/>
            <a:ext cx="3384003" cy="528879"/>
            <a:chOff x="3107960" y="3200893"/>
            <a:chExt cx="3384003" cy="528879"/>
          </a:xfrm>
        </p:grpSpPr>
        <p:sp>
          <p:nvSpPr>
            <p:cNvPr id="15" name="矢印: 左右 14">
              <a:extLst>
                <a:ext uri="{FF2B5EF4-FFF2-40B4-BE49-F238E27FC236}">
                  <a16:creationId xmlns:a16="http://schemas.microsoft.com/office/drawing/2014/main" id="{98EF20C9-9323-FB23-60C4-702D8726F6AF}"/>
                </a:ext>
              </a:extLst>
            </p:cNvPr>
            <p:cNvSpPr/>
            <p:nvPr/>
          </p:nvSpPr>
          <p:spPr>
            <a:xfrm>
              <a:off x="3178824" y="3200893"/>
              <a:ext cx="3143973" cy="528879"/>
            </a:xfrm>
            <a:prstGeom prst="leftRightArrow">
              <a:avLst/>
            </a:prstGeom>
            <a:solidFill>
              <a:srgbClr val="FF99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D885935B-0906-F52D-ECBB-78385E612002}"/>
                </a:ext>
              </a:extLst>
            </p:cNvPr>
            <p:cNvSpPr txBox="1"/>
            <p:nvPr/>
          </p:nvSpPr>
          <p:spPr>
            <a:xfrm>
              <a:off x="3107960" y="3298651"/>
              <a:ext cx="3384003" cy="369332"/>
            </a:xfrm>
            <a:prstGeom prst="rect">
              <a:avLst/>
            </a:prstGeom>
            <a:noFill/>
          </p:spPr>
          <p:txBody>
            <a:bodyPr wrap="none" rtlCol="0">
              <a:spAutoFit/>
            </a:bodyPr>
            <a:lstStyle/>
            <a:p>
              <a:r>
                <a:rPr kumimoji="1" lang="en-US" altLang="ja-JP" b="1" dirty="0"/>
                <a:t>Shielding &amp; Remote handling</a:t>
              </a:r>
              <a:endParaRPr kumimoji="1" lang="ja-JP" altLang="en-US" b="1" dirty="0"/>
            </a:p>
          </p:txBody>
        </p:sp>
      </p:grpSp>
      <p:sp>
        <p:nvSpPr>
          <p:cNvPr id="21" name="矢印: 右 20">
            <a:extLst>
              <a:ext uri="{FF2B5EF4-FFF2-40B4-BE49-F238E27FC236}">
                <a16:creationId xmlns:a16="http://schemas.microsoft.com/office/drawing/2014/main" id="{38958421-A58A-7488-72AF-ABF4BBB1E9E5}"/>
              </a:ext>
            </a:extLst>
          </p:cNvPr>
          <p:cNvSpPr/>
          <p:nvPr/>
        </p:nvSpPr>
        <p:spPr>
          <a:xfrm>
            <a:off x="6808587" y="2121645"/>
            <a:ext cx="1254929" cy="1780128"/>
          </a:xfrm>
          <a:prstGeom prst="rightArrow">
            <a:avLst/>
          </a:prstGeom>
          <a:solidFill>
            <a:srgbClr val="FF9B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CA89C339-1FA4-1C96-45A8-5276919167EF}"/>
              </a:ext>
            </a:extLst>
          </p:cNvPr>
          <p:cNvSpPr txBox="1"/>
          <p:nvPr/>
        </p:nvSpPr>
        <p:spPr>
          <a:xfrm>
            <a:off x="6808587" y="2779930"/>
            <a:ext cx="2232727" cy="400110"/>
          </a:xfrm>
          <a:prstGeom prst="rect">
            <a:avLst/>
          </a:prstGeom>
          <a:noFill/>
        </p:spPr>
        <p:txBody>
          <a:bodyPr wrap="none" rtlCol="0">
            <a:spAutoFit/>
          </a:bodyPr>
          <a:lstStyle/>
          <a:p>
            <a:r>
              <a:rPr kumimoji="1" lang="en-US" altLang="ja-JP" sz="2000" b="1" baseline="30000" dirty="0">
                <a:solidFill>
                  <a:srgbClr val="FF0000"/>
                </a:solidFill>
              </a:rPr>
              <a:t>132</a:t>
            </a:r>
            <a:r>
              <a:rPr kumimoji="1" lang="en-US" altLang="ja-JP" sz="2000" b="1" dirty="0">
                <a:solidFill>
                  <a:srgbClr val="FF0000"/>
                </a:solidFill>
              </a:rPr>
              <a:t>Sn</a:t>
            </a:r>
            <a:r>
              <a:rPr lang="ja-JP" altLang="en-US" sz="2000" b="1" dirty="0">
                <a:solidFill>
                  <a:srgbClr val="FF0000"/>
                </a:solidFill>
              </a:rPr>
              <a:t> </a:t>
            </a:r>
            <a:r>
              <a:rPr lang="en-US" altLang="ja-JP" sz="2000" b="1" dirty="0">
                <a:solidFill>
                  <a:srgbClr val="FF0000"/>
                </a:solidFill>
              </a:rPr>
              <a:t>experiment</a:t>
            </a:r>
            <a:endParaRPr kumimoji="1" lang="en-US" altLang="ja-JP" sz="2000" b="1" dirty="0">
              <a:solidFill>
                <a:srgbClr val="FF0000"/>
              </a:solidFill>
            </a:endParaRPr>
          </a:p>
        </p:txBody>
      </p:sp>
      <p:grpSp>
        <p:nvGrpSpPr>
          <p:cNvPr id="23" name="グループ化 22">
            <a:extLst>
              <a:ext uri="{FF2B5EF4-FFF2-40B4-BE49-F238E27FC236}">
                <a16:creationId xmlns:a16="http://schemas.microsoft.com/office/drawing/2014/main" id="{493A5FE3-0ABD-35CD-FE22-AC290E955E90}"/>
              </a:ext>
            </a:extLst>
          </p:cNvPr>
          <p:cNvGrpSpPr/>
          <p:nvPr/>
        </p:nvGrpSpPr>
        <p:grpSpPr>
          <a:xfrm>
            <a:off x="2913326" y="3563867"/>
            <a:ext cx="1999797" cy="528879"/>
            <a:chOff x="3178824" y="3200893"/>
            <a:chExt cx="1859241" cy="528879"/>
          </a:xfrm>
        </p:grpSpPr>
        <p:sp>
          <p:nvSpPr>
            <p:cNvPr id="24" name="矢印: 左右 23">
              <a:extLst>
                <a:ext uri="{FF2B5EF4-FFF2-40B4-BE49-F238E27FC236}">
                  <a16:creationId xmlns:a16="http://schemas.microsoft.com/office/drawing/2014/main" id="{C2C363A1-99BB-9282-7142-C3DC446C59D5}"/>
                </a:ext>
              </a:extLst>
            </p:cNvPr>
            <p:cNvSpPr/>
            <p:nvPr/>
          </p:nvSpPr>
          <p:spPr>
            <a:xfrm>
              <a:off x="3178824" y="3200893"/>
              <a:ext cx="1859241" cy="528879"/>
            </a:xfrm>
            <a:prstGeom prst="leftRightArrow">
              <a:avLst/>
            </a:prstGeom>
            <a:solidFill>
              <a:srgbClr val="FF99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67FCBEEB-10C5-C3FC-8061-3E25B9850BAE}"/>
                </a:ext>
              </a:extLst>
            </p:cNvPr>
            <p:cNvSpPr txBox="1"/>
            <p:nvPr/>
          </p:nvSpPr>
          <p:spPr>
            <a:xfrm>
              <a:off x="3428443" y="3285401"/>
              <a:ext cx="1584536" cy="369332"/>
            </a:xfrm>
            <a:prstGeom prst="rect">
              <a:avLst/>
            </a:prstGeom>
            <a:noFill/>
          </p:spPr>
          <p:txBody>
            <a:bodyPr wrap="none" rtlCol="0">
              <a:spAutoFit/>
            </a:bodyPr>
            <a:lstStyle/>
            <a:p>
              <a:r>
                <a:rPr kumimoji="1" lang="en-US" altLang="ja-JP" b="1" dirty="0"/>
                <a:t>FRAC update</a:t>
              </a:r>
              <a:endParaRPr kumimoji="1" lang="ja-JP" altLang="en-US" b="1" dirty="0"/>
            </a:p>
          </p:txBody>
        </p:sp>
      </p:grpSp>
      <p:sp>
        <p:nvSpPr>
          <p:cNvPr id="31" name="テキスト ボックス 30">
            <a:extLst>
              <a:ext uri="{FF2B5EF4-FFF2-40B4-BE49-F238E27FC236}">
                <a16:creationId xmlns:a16="http://schemas.microsoft.com/office/drawing/2014/main" id="{0B3C9D28-A138-CE40-A20D-9B131E7BCA91}"/>
              </a:ext>
            </a:extLst>
          </p:cNvPr>
          <p:cNvSpPr txBox="1"/>
          <p:nvPr/>
        </p:nvSpPr>
        <p:spPr>
          <a:xfrm>
            <a:off x="2803683" y="4566004"/>
            <a:ext cx="4215513" cy="400110"/>
          </a:xfrm>
          <a:prstGeom prst="rect">
            <a:avLst/>
          </a:prstGeom>
          <a:noFill/>
        </p:spPr>
        <p:txBody>
          <a:bodyPr wrap="none" rtlCol="0">
            <a:spAutoFit/>
          </a:bodyPr>
          <a:lstStyle/>
          <a:p>
            <a:r>
              <a:rPr lang="en-US" altLang="ja-JP" sz="2000" b="1" dirty="0">
                <a:solidFill>
                  <a:srgbClr val="C00000"/>
                </a:solidFill>
              </a:rPr>
              <a:t>G</a:t>
            </a:r>
            <a:r>
              <a:rPr kumimoji="1" lang="en-US" altLang="ja-JP" sz="2000" b="1" dirty="0">
                <a:solidFill>
                  <a:srgbClr val="C00000"/>
                </a:solidFill>
              </a:rPr>
              <a:t>radually increasing beam power</a:t>
            </a:r>
            <a:endParaRPr kumimoji="1" lang="ja-JP" altLang="en-US" sz="2000" b="1" dirty="0">
              <a:solidFill>
                <a:srgbClr val="C00000"/>
              </a:solidFill>
            </a:endParaRPr>
          </a:p>
        </p:txBody>
      </p:sp>
      <p:sp>
        <p:nvSpPr>
          <p:cNvPr id="33" name="テキスト ボックス 32">
            <a:extLst>
              <a:ext uri="{FF2B5EF4-FFF2-40B4-BE49-F238E27FC236}">
                <a16:creationId xmlns:a16="http://schemas.microsoft.com/office/drawing/2014/main" id="{6739BE26-DC6C-02D6-0106-90618854D007}"/>
              </a:ext>
            </a:extLst>
          </p:cNvPr>
          <p:cNvSpPr txBox="1"/>
          <p:nvPr/>
        </p:nvSpPr>
        <p:spPr>
          <a:xfrm>
            <a:off x="2634146" y="5225041"/>
            <a:ext cx="5753017" cy="830997"/>
          </a:xfrm>
          <a:prstGeom prst="rect">
            <a:avLst/>
          </a:prstGeom>
          <a:noFill/>
        </p:spPr>
        <p:txBody>
          <a:bodyPr wrap="square" rtlCol="0">
            <a:spAutoFit/>
          </a:bodyPr>
          <a:lstStyle/>
          <a:p>
            <a:r>
              <a:rPr kumimoji="1" lang="en-US" altLang="ja-JP" sz="2400" dirty="0"/>
              <a:t>Measurements are conducted and responded to on a case-by-case basis.</a:t>
            </a:r>
            <a:endParaRPr kumimoji="1" lang="ja-JP" altLang="en-US" sz="2400" dirty="0"/>
          </a:p>
        </p:txBody>
      </p:sp>
    </p:spTree>
    <p:extLst>
      <p:ext uri="{BB962C8B-B14F-4D97-AF65-F5344CB8AC3E}">
        <p14:creationId xmlns:p14="http://schemas.microsoft.com/office/powerpoint/2010/main" val="3303785037"/>
      </p:ext>
    </p:extLst>
  </p:cSld>
  <p:clrMapOvr>
    <a:masterClrMapping/>
  </p:clrMapOvr>
  <mc:AlternateContent xmlns:mc="http://schemas.openxmlformats.org/markup-compatibility/2006" xmlns:p14="http://schemas.microsoft.com/office/powerpoint/2010/main">
    <mc:Choice Requires="p14">
      <p:transition spd="slow" p14:dur="2000" advTm="23755"/>
    </mc:Choice>
    <mc:Fallback xmlns="">
      <p:transition spd="slow" advTm="23755"/>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13B7606A-DDAF-1B56-A0D2-93CD68557F09}"/>
              </a:ext>
            </a:extLst>
          </p:cNvPr>
          <p:cNvSpPr/>
          <p:nvPr/>
        </p:nvSpPr>
        <p:spPr>
          <a:xfrm>
            <a:off x="277586" y="1489166"/>
            <a:ext cx="8675914" cy="2821577"/>
          </a:xfrm>
          <a:prstGeom prst="roundRect">
            <a:avLst/>
          </a:prstGeom>
          <a:solidFill>
            <a:srgbClr val="FFFFCC"/>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3CACAB61-DABD-2D45-7B09-AC87F8C6C2EA}"/>
              </a:ext>
            </a:extLst>
          </p:cNvPr>
          <p:cNvSpPr>
            <a:spLocks noGrp="1"/>
          </p:cNvSpPr>
          <p:nvPr>
            <p:ph type="sldNum" sz="quarter" idx="12"/>
          </p:nvPr>
        </p:nvSpPr>
        <p:spPr/>
        <p:txBody>
          <a:bodyPr/>
          <a:lstStyle/>
          <a:p>
            <a:fld id="{78A43CBD-4E66-4A6A-964F-BCBA6D9AB3B8}" type="slidenum">
              <a:rPr kumimoji="1" lang="ja-JP" altLang="en-US" smtClean="0"/>
              <a:t>21</a:t>
            </a:fld>
            <a:endParaRPr kumimoji="1" lang="ja-JP" altLang="en-US"/>
          </a:p>
        </p:txBody>
      </p:sp>
      <p:sp>
        <p:nvSpPr>
          <p:cNvPr id="3" name="テキスト ボックス 2">
            <a:extLst>
              <a:ext uri="{FF2B5EF4-FFF2-40B4-BE49-F238E27FC236}">
                <a16:creationId xmlns:a16="http://schemas.microsoft.com/office/drawing/2014/main" id="{E90D6A39-EB85-70D7-916D-750621287759}"/>
              </a:ext>
            </a:extLst>
          </p:cNvPr>
          <p:cNvSpPr txBox="1"/>
          <p:nvPr/>
        </p:nvSpPr>
        <p:spPr>
          <a:xfrm>
            <a:off x="3555504" y="476672"/>
            <a:ext cx="1909882" cy="584775"/>
          </a:xfrm>
          <a:prstGeom prst="rect">
            <a:avLst/>
          </a:prstGeom>
          <a:noFill/>
        </p:spPr>
        <p:txBody>
          <a:bodyPr wrap="none" rtlCol="0">
            <a:spAutoFit/>
          </a:bodyPr>
          <a:lstStyle/>
          <a:p>
            <a:r>
              <a:rPr lang="en-US" altLang="ja-JP" sz="3200" dirty="0"/>
              <a:t>Summary</a:t>
            </a:r>
            <a:endParaRPr kumimoji="1" lang="ja-JP" altLang="en-US" sz="3200" dirty="0"/>
          </a:p>
        </p:txBody>
      </p:sp>
      <p:sp>
        <p:nvSpPr>
          <p:cNvPr id="4" name="テキスト ボックス 3">
            <a:extLst>
              <a:ext uri="{FF2B5EF4-FFF2-40B4-BE49-F238E27FC236}">
                <a16:creationId xmlns:a16="http://schemas.microsoft.com/office/drawing/2014/main" id="{83C61688-5ECB-5D8C-1195-F1602BF4B8BA}"/>
              </a:ext>
            </a:extLst>
          </p:cNvPr>
          <p:cNvSpPr txBox="1"/>
          <p:nvPr/>
        </p:nvSpPr>
        <p:spPr>
          <a:xfrm>
            <a:off x="237903" y="1661282"/>
            <a:ext cx="8997082" cy="830997"/>
          </a:xfrm>
          <a:prstGeom prst="rect">
            <a:avLst/>
          </a:prstGeom>
          <a:noFill/>
        </p:spPr>
        <p:txBody>
          <a:bodyPr wrap="square" rtlCol="0">
            <a:spAutoFit/>
          </a:bodyPr>
          <a:lstStyle/>
          <a:p>
            <a:r>
              <a:rPr lang="ja-JP" altLang="en-US" sz="2400" dirty="0"/>
              <a:t>・</a:t>
            </a:r>
            <a:r>
              <a:rPr lang="en-US" altLang="ja-JP" sz="2400" dirty="0"/>
              <a:t>ERIS at the SCRIT electron </a:t>
            </a:r>
            <a:r>
              <a:rPr lang="en-US" altLang="ja-JP" sz="2400"/>
              <a:t>scattering facility was constructed   </a:t>
            </a:r>
          </a:p>
          <a:p>
            <a:r>
              <a:rPr lang="en-US" altLang="ja-JP" sz="2400"/>
              <a:t>    and </a:t>
            </a:r>
            <a:r>
              <a:rPr lang="en-US" altLang="ja-JP" sz="2400" dirty="0"/>
              <a:t>the </a:t>
            </a:r>
            <a:r>
              <a:rPr lang="en-US" altLang="ja-JP" sz="2400"/>
              <a:t>development has been continued</a:t>
            </a:r>
            <a:r>
              <a:rPr lang="en-US" altLang="ja-JP" sz="2400" dirty="0"/>
              <a:t>.</a:t>
            </a:r>
            <a:endParaRPr kumimoji="1" lang="ja-JP" altLang="en-US" sz="2400" dirty="0"/>
          </a:p>
        </p:txBody>
      </p:sp>
      <p:sp>
        <p:nvSpPr>
          <p:cNvPr id="5" name="テキスト ボックス 4">
            <a:extLst>
              <a:ext uri="{FF2B5EF4-FFF2-40B4-BE49-F238E27FC236}">
                <a16:creationId xmlns:a16="http://schemas.microsoft.com/office/drawing/2014/main" id="{6C7B1DE3-B972-4125-15F6-FF85D46E32D3}"/>
              </a:ext>
            </a:extLst>
          </p:cNvPr>
          <p:cNvSpPr txBox="1"/>
          <p:nvPr/>
        </p:nvSpPr>
        <p:spPr>
          <a:xfrm>
            <a:off x="277586" y="2497934"/>
            <a:ext cx="8588828" cy="830997"/>
          </a:xfrm>
          <a:prstGeom prst="rect">
            <a:avLst/>
          </a:prstGeom>
          <a:noFill/>
        </p:spPr>
        <p:txBody>
          <a:bodyPr wrap="square" rtlCol="0">
            <a:spAutoFit/>
          </a:bodyPr>
          <a:lstStyle/>
          <a:p>
            <a:r>
              <a:rPr lang="ja-JP" altLang="en-US" sz="2400" dirty="0"/>
              <a:t>・</a:t>
            </a:r>
            <a:r>
              <a:rPr lang="en-US" altLang="ja-JP" sz="2400" dirty="0"/>
              <a:t>The world’s first electron scattering with online-produced RI</a:t>
            </a:r>
          </a:p>
          <a:p>
            <a:r>
              <a:rPr lang="en-US" altLang="ja-JP" sz="2400" dirty="0"/>
              <a:t>    was successfully conducted.</a:t>
            </a:r>
            <a:endParaRPr kumimoji="1" lang="ja-JP" altLang="en-US" sz="2400" dirty="0"/>
          </a:p>
        </p:txBody>
      </p:sp>
      <p:sp>
        <p:nvSpPr>
          <p:cNvPr id="6" name="テキスト ボックス 5">
            <a:extLst>
              <a:ext uri="{FF2B5EF4-FFF2-40B4-BE49-F238E27FC236}">
                <a16:creationId xmlns:a16="http://schemas.microsoft.com/office/drawing/2014/main" id="{5F12C3F8-8601-53D9-1028-AC1130D3268E}"/>
              </a:ext>
            </a:extLst>
          </p:cNvPr>
          <p:cNvSpPr txBox="1"/>
          <p:nvPr/>
        </p:nvSpPr>
        <p:spPr>
          <a:xfrm>
            <a:off x="277586" y="3328931"/>
            <a:ext cx="8466080" cy="830997"/>
          </a:xfrm>
          <a:prstGeom prst="rect">
            <a:avLst/>
          </a:prstGeom>
          <a:noFill/>
        </p:spPr>
        <p:txBody>
          <a:bodyPr wrap="square" rtlCol="0">
            <a:spAutoFit/>
          </a:bodyPr>
          <a:lstStyle/>
          <a:p>
            <a:r>
              <a:rPr lang="ja-JP" altLang="en-US" sz="2400" dirty="0"/>
              <a:t>・</a:t>
            </a:r>
            <a:r>
              <a:rPr lang="en-US" altLang="ja-JP" sz="2400" dirty="0"/>
              <a:t>The upgrade for high intensity RI beam </a:t>
            </a:r>
            <a:r>
              <a:rPr lang="en-US" altLang="ja-JP" sz="2400"/>
              <a:t>has been already</a:t>
            </a:r>
            <a:r>
              <a:rPr lang="ja-JP" altLang="en-US" sz="2400"/>
              <a:t> </a:t>
            </a:r>
            <a:endParaRPr lang="en-US" altLang="ja-JP" sz="2400"/>
          </a:p>
          <a:p>
            <a:r>
              <a:rPr lang="en-US" altLang="ja-JP" sz="2400"/>
              <a:t>    started</a:t>
            </a:r>
            <a:r>
              <a:rPr lang="en-US" altLang="ja-JP" sz="2400" dirty="0"/>
              <a:t>.</a:t>
            </a:r>
          </a:p>
        </p:txBody>
      </p:sp>
      <p:sp>
        <p:nvSpPr>
          <p:cNvPr id="7" name="テキスト ボックス 6">
            <a:extLst>
              <a:ext uri="{FF2B5EF4-FFF2-40B4-BE49-F238E27FC236}">
                <a16:creationId xmlns:a16="http://schemas.microsoft.com/office/drawing/2014/main" id="{B0B28A50-88A7-26DF-FFE2-E4BE966E10C9}"/>
              </a:ext>
            </a:extLst>
          </p:cNvPr>
          <p:cNvSpPr txBox="1"/>
          <p:nvPr/>
        </p:nvSpPr>
        <p:spPr>
          <a:xfrm>
            <a:off x="766151" y="4570816"/>
            <a:ext cx="7611697" cy="461665"/>
          </a:xfrm>
          <a:prstGeom prst="rect">
            <a:avLst/>
          </a:prstGeom>
          <a:noFill/>
        </p:spPr>
        <p:txBody>
          <a:bodyPr wrap="square" rtlCol="0">
            <a:spAutoFit/>
          </a:bodyPr>
          <a:lstStyle/>
          <a:p>
            <a:pPr algn="ctr"/>
            <a:r>
              <a:rPr lang="en-US" altLang="ja-JP" sz="2400" dirty="0">
                <a:solidFill>
                  <a:srgbClr val="C00000"/>
                </a:solidFill>
              </a:rPr>
              <a:t>Electron scattering with </a:t>
            </a:r>
            <a:r>
              <a:rPr lang="en-US" altLang="ja-JP" sz="2400" baseline="30000" dirty="0">
                <a:solidFill>
                  <a:srgbClr val="C00000"/>
                </a:solidFill>
              </a:rPr>
              <a:t>132</a:t>
            </a:r>
            <a:r>
              <a:rPr lang="en-US" altLang="ja-JP" sz="2400" dirty="0">
                <a:solidFill>
                  <a:srgbClr val="C00000"/>
                </a:solidFill>
              </a:rPr>
              <a:t>Sn </a:t>
            </a:r>
            <a:r>
              <a:rPr lang="en-US" altLang="ja-JP" sz="2400" dirty="0"/>
              <a:t>will be performed soon.</a:t>
            </a:r>
            <a:endParaRPr kumimoji="1" lang="ja-JP" altLang="en-US" sz="2400" dirty="0"/>
          </a:p>
        </p:txBody>
      </p:sp>
      <p:sp>
        <p:nvSpPr>
          <p:cNvPr id="9" name="テキスト ボックス 8">
            <a:extLst>
              <a:ext uri="{FF2B5EF4-FFF2-40B4-BE49-F238E27FC236}">
                <a16:creationId xmlns:a16="http://schemas.microsoft.com/office/drawing/2014/main" id="{9B5CA6C5-F482-BB81-2844-8BD917749256}"/>
              </a:ext>
            </a:extLst>
          </p:cNvPr>
          <p:cNvSpPr txBox="1"/>
          <p:nvPr/>
        </p:nvSpPr>
        <p:spPr>
          <a:xfrm>
            <a:off x="766151" y="5165284"/>
            <a:ext cx="7697590" cy="830997"/>
          </a:xfrm>
          <a:prstGeom prst="rect">
            <a:avLst/>
          </a:prstGeom>
          <a:noFill/>
        </p:spPr>
        <p:txBody>
          <a:bodyPr wrap="square" rtlCol="0">
            <a:spAutoFit/>
          </a:bodyPr>
          <a:lstStyle/>
          <a:p>
            <a:pPr algn="ctr"/>
            <a:r>
              <a:rPr lang="en-US" altLang="ja-JP" sz="2400" dirty="0"/>
              <a:t>For high power e-beam operation, global collaboration with other ISOL facilities is very important.</a:t>
            </a:r>
            <a:endParaRPr kumimoji="1" lang="ja-JP" altLang="en-US" sz="2400" dirty="0"/>
          </a:p>
        </p:txBody>
      </p:sp>
    </p:spTree>
    <p:extLst>
      <p:ext uri="{BB962C8B-B14F-4D97-AF65-F5344CB8AC3E}">
        <p14:creationId xmlns:p14="http://schemas.microsoft.com/office/powerpoint/2010/main" val="2465817713"/>
      </p:ext>
    </p:extLst>
  </p:cSld>
  <p:clrMapOvr>
    <a:masterClrMapping/>
  </p:clrMapOvr>
  <mc:AlternateContent xmlns:mc="http://schemas.openxmlformats.org/markup-compatibility/2006" xmlns:p14="http://schemas.microsoft.com/office/powerpoint/2010/main">
    <mc:Choice Requires="p14">
      <p:transition spd="slow" p14:dur="2000" advTm="32951"/>
    </mc:Choice>
    <mc:Fallback xmlns="">
      <p:transition spd="slow" advTm="32951"/>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A29E6EB-D267-1839-CF88-FF29FD6ED733}"/>
              </a:ext>
            </a:extLst>
          </p:cNvPr>
          <p:cNvSpPr>
            <a:spLocks noGrp="1"/>
          </p:cNvSpPr>
          <p:nvPr>
            <p:ph type="sldNum" sz="quarter" idx="12"/>
          </p:nvPr>
        </p:nvSpPr>
        <p:spPr/>
        <p:txBody>
          <a:bodyPr/>
          <a:lstStyle/>
          <a:p>
            <a:fld id="{78A43CBD-4E66-4A6A-964F-BCBA6D9AB3B8}" type="slidenum">
              <a:rPr kumimoji="1" lang="ja-JP" altLang="en-US" smtClean="0"/>
              <a:t>22</a:t>
            </a:fld>
            <a:endParaRPr kumimoji="1" lang="ja-JP" altLang="en-US"/>
          </a:p>
        </p:txBody>
      </p:sp>
      <p:sp>
        <p:nvSpPr>
          <p:cNvPr id="3" name="テキスト ボックス 2">
            <a:extLst>
              <a:ext uri="{FF2B5EF4-FFF2-40B4-BE49-F238E27FC236}">
                <a16:creationId xmlns:a16="http://schemas.microsoft.com/office/drawing/2014/main" id="{C3225CF4-0F65-6943-30CC-7BB5F47EB997}"/>
              </a:ext>
            </a:extLst>
          </p:cNvPr>
          <p:cNvSpPr txBox="1"/>
          <p:nvPr/>
        </p:nvSpPr>
        <p:spPr>
          <a:xfrm>
            <a:off x="2592722" y="537828"/>
            <a:ext cx="3720890" cy="584775"/>
          </a:xfrm>
          <a:prstGeom prst="rect">
            <a:avLst/>
          </a:prstGeom>
          <a:noFill/>
        </p:spPr>
        <p:txBody>
          <a:bodyPr wrap="none" rtlCol="0">
            <a:spAutoFit/>
          </a:bodyPr>
          <a:lstStyle/>
          <a:p>
            <a:r>
              <a:rPr kumimoji="1" lang="en-US" altLang="ja-JP" sz="3200" dirty="0"/>
              <a:t>SCRIT collaboration</a:t>
            </a:r>
            <a:endParaRPr kumimoji="1" lang="ja-JP" altLang="en-US" sz="3200" dirty="0"/>
          </a:p>
        </p:txBody>
      </p:sp>
      <p:sp>
        <p:nvSpPr>
          <p:cNvPr id="4" name="正方形/長方形 3">
            <a:extLst>
              <a:ext uri="{FF2B5EF4-FFF2-40B4-BE49-F238E27FC236}">
                <a16:creationId xmlns:a16="http://schemas.microsoft.com/office/drawing/2014/main" id="{2C2BB907-47AB-D23B-C464-58DC298CFAFC}"/>
              </a:ext>
            </a:extLst>
          </p:cNvPr>
          <p:cNvSpPr/>
          <p:nvPr/>
        </p:nvSpPr>
        <p:spPr>
          <a:xfrm>
            <a:off x="528285" y="1501514"/>
            <a:ext cx="8331044" cy="1631216"/>
          </a:xfrm>
          <a:prstGeom prst="rect">
            <a:avLst/>
          </a:prstGeom>
        </p:spPr>
        <p:txBody>
          <a:bodyPr wrap="square">
            <a:spAutoFit/>
          </a:bodyPr>
          <a:lstStyle/>
          <a:p>
            <a:pPr algn="ctr"/>
            <a:r>
              <a:rPr lang="en-US" altLang="ja-JP" sz="2000" dirty="0"/>
              <a:t>D. Abe</a:t>
            </a:r>
            <a:r>
              <a:rPr lang="en-US" altLang="ja-JP" sz="2000" baseline="30000" dirty="0"/>
              <a:t>1</a:t>
            </a:r>
            <a:r>
              <a:rPr lang="en-US" altLang="ja-JP" sz="2000" dirty="0"/>
              <a:t>, Y. Abe</a:t>
            </a:r>
            <a:r>
              <a:rPr lang="en-US" altLang="ja-JP" sz="2000" baseline="30000" dirty="0"/>
              <a:t>2</a:t>
            </a:r>
            <a:r>
              <a:rPr lang="en-US" altLang="ja-JP" sz="2000" dirty="0"/>
              <a:t>, R. Danjyo</a:t>
            </a:r>
            <a:r>
              <a:rPr lang="en-US" altLang="ja-JP" sz="2000" baseline="30000" dirty="0"/>
              <a:t>1</a:t>
            </a:r>
            <a:r>
              <a:rPr lang="en-US" altLang="ja-JP" sz="2000" dirty="0"/>
              <a:t>, </a:t>
            </a:r>
            <a:r>
              <a:rPr lang="ja-JP" altLang="en-US" sz="2000" dirty="0"/>
              <a:t>A. Enokizono</a:t>
            </a:r>
            <a:r>
              <a:rPr lang="en-US" altLang="ja-JP" sz="2000" baseline="30000" dirty="0"/>
              <a:t>2</a:t>
            </a:r>
            <a:r>
              <a:rPr lang="ja-JP" altLang="en-US" sz="2000" dirty="0"/>
              <a:t> , </a:t>
            </a:r>
            <a:r>
              <a:rPr lang="en-US" altLang="ja-JP" sz="2000" dirty="0"/>
              <a:t>T. Goke</a:t>
            </a:r>
            <a:r>
              <a:rPr lang="en-US" altLang="ja-JP" sz="2000" baseline="30000" dirty="0"/>
              <a:t>1</a:t>
            </a:r>
            <a:r>
              <a:rPr lang="en-US" altLang="ja-JP" sz="2000" dirty="0"/>
              <a:t>, </a:t>
            </a:r>
            <a:r>
              <a:rPr lang="ja-JP" altLang="en-US" sz="2000" dirty="0"/>
              <a:t>M. Hara</a:t>
            </a:r>
            <a:r>
              <a:rPr lang="en-US" altLang="ja-JP" sz="2000" baseline="30000" dirty="0"/>
              <a:t>2</a:t>
            </a:r>
            <a:r>
              <a:rPr lang="ja-JP" altLang="en-US" sz="2000" dirty="0"/>
              <a:t> ,</a:t>
            </a:r>
            <a:r>
              <a:rPr lang="en-US" altLang="ja-JP" sz="2000" dirty="0"/>
              <a:t>Y. Honda</a:t>
            </a:r>
            <a:r>
              <a:rPr lang="en-US" altLang="ja-JP" sz="2000" baseline="30000" dirty="0"/>
              <a:t>1</a:t>
            </a:r>
            <a:r>
              <a:rPr lang="en-US" altLang="ja-JP" sz="2000" dirty="0"/>
              <a:t>, </a:t>
            </a:r>
            <a:r>
              <a:rPr lang="ja-JP" altLang="en-US" sz="2000" dirty="0"/>
              <a:t>T. Hori</a:t>
            </a:r>
            <a:r>
              <a:rPr lang="en-US" altLang="ja-JP" sz="2000" baseline="30000" dirty="0"/>
              <a:t>2</a:t>
            </a:r>
            <a:r>
              <a:rPr lang="ja-JP" altLang="en-US" sz="2000" dirty="0"/>
              <a:t> , </a:t>
            </a:r>
            <a:r>
              <a:rPr lang="en-US" altLang="ja-JP" sz="2000" dirty="0"/>
              <a:t>S. Iimura</a:t>
            </a:r>
            <a:r>
              <a:rPr lang="en-US" altLang="ja-JP" sz="2000" baseline="30000" dirty="0"/>
              <a:t>3</a:t>
            </a:r>
            <a:r>
              <a:rPr lang="en-US" altLang="ja-JP" sz="2000" dirty="0"/>
              <a:t>, </a:t>
            </a:r>
            <a:r>
              <a:rPr lang="ja-JP" altLang="en-US" sz="2000" dirty="0"/>
              <a:t>S. Ichikawa</a:t>
            </a:r>
            <a:r>
              <a:rPr lang="en-US" altLang="ja-JP" sz="2000" baseline="30000" dirty="0"/>
              <a:t>2</a:t>
            </a:r>
            <a:r>
              <a:rPr lang="ja-JP" altLang="en-US" sz="2000" dirty="0"/>
              <a:t> , </a:t>
            </a:r>
            <a:r>
              <a:rPr lang="en-US" altLang="ja-JP" sz="2000" dirty="0"/>
              <a:t>Y. Ishikura</a:t>
            </a:r>
            <a:r>
              <a:rPr lang="en-US" altLang="ja-JP" sz="2000" baseline="30000" dirty="0"/>
              <a:t>1</a:t>
            </a:r>
            <a:r>
              <a:rPr lang="en-US" altLang="ja-JP" sz="2000" dirty="0"/>
              <a:t>, K. Ishizaki</a:t>
            </a:r>
            <a:r>
              <a:rPr lang="en-US" altLang="ja-JP" sz="2000" baseline="30000" dirty="0"/>
              <a:t>1</a:t>
            </a:r>
            <a:r>
              <a:rPr lang="en-US" altLang="ja-JP" sz="2000" dirty="0"/>
              <a:t>, Y. Ito</a:t>
            </a:r>
            <a:r>
              <a:rPr lang="en-US" altLang="ja-JP" sz="2000" baseline="30000" dirty="0"/>
              <a:t>4</a:t>
            </a:r>
            <a:r>
              <a:rPr lang="en-US" altLang="ja-JP" sz="2000" dirty="0"/>
              <a:t>, </a:t>
            </a:r>
            <a:r>
              <a:rPr lang="ja-JP" altLang="en-US" sz="2000" dirty="0"/>
              <a:t>K. Kurita</a:t>
            </a:r>
            <a:r>
              <a:rPr lang="en-US" altLang="ja-JP" sz="2000" baseline="30000" dirty="0"/>
              <a:t>3</a:t>
            </a:r>
            <a:r>
              <a:rPr lang="en-US" altLang="ja-JP" sz="2000" dirty="0"/>
              <a:t>,</a:t>
            </a:r>
            <a:r>
              <a:rPr lang="ja-JP" altLang="en-US" sz="2000" dirty="0"/>
              <a:t> </a:t>
            </a:r>
            <a:r>
              <a:rPr lang="en-US" altLang="ja-JP" sz="2000" dirty="0"/>
              <a:t>C. Legris</a:t>
            </a:r>
            <a:r>
              <a:rPr lang="en-US" altLang="ja-JP" sz="2000" baseline="30000" dirty="0"/>
              <a:t>1</a:t>
            </a:r>
            <a:r>
              <a:rPr lang="en-US" altLang="ja-JP" sz="2000" dirty="0"/>
              <a:t>, Y. Maeda</a:t>
            </a:r>
            <a:r>
              <a:rPr lang="en-US" altLang="ja-JP" sz="2000" baseline="30000" dirty="0"/>
              <a:t>4</a:t>
            </a:r>
            <a:r>
              <a:rPr lang="en-US" altLang="ja-JP" sz="2000" dirty="0"/>
              <a:t>, Y. Maehara</a:t>
            </a:r>
            <a:r>
              <a:rPr lang="en-US" altLang="ja-JP" sz="2000" baseline="30000" dirty="0"/>
              <a:t>4</a:t>
            </a:r>
            <a:r>
              <a:rPr lang="en-US" altLang="ja-JP" sz="2000" dirty="0"/>
              <a:t>, R. Obara</a:t>
            </a:r>
            <a:r>
              <a:rPr lang="en-US" altLang="ja-JP" sz="2000" baseline="30000" dirty="0"/>
              <a:t>1</a:t>
            </a:r>
            <a:r>
              <a:rPr lang="en-US" altLang="ja-JP" sz="2000" dirty="0"/>
              <a:t>, </a:t>
            </a:r>
            <a:r>
              <a:rPr lang="ja-JP" altLang="en-US" sz="2000" dirty="0"/>
              <a:t>R. Ogawara</a:t>
            </a:r>
            <a:r>
              <a:rPr lang="en-US" altLang="ja-JP" sz="2000" baseline="30000" dirty="0"/>
              <a:t>2</a:t>
            </a:r>
            <a:r>
              <a:rPr lang="ja-JP" altLang="en-US" sz="2000" dirty="0"/>
              <a:t> , </a:t>
            </a:r>
            <a:r>
              <a:rPr lang="en-US" altLang="ja-JP" sz="2000" dirty="0"/>
              <a:t>T. Ohnishi</a:t>
            </a:r>
            <a:r>
              <a:rPr lang="en-US" altLang="ja-JP" sz="2000" baseline="30000" dirty="0"/>
              <a:t>2</a:t>
            </a:r>
            <a:r>
              <a:rPr lang="en-US" altLang="ja-JP" sz="2000" dirty="0"/>
              <a:t>, </a:t>
            </a:r>
          </a:p>
          <a:p>
            <a:pPr algn="ctr"/>
            <a:r>
              <a:rPr lang="ja-JP" altLang="en-US" sz="2000" dirty="0"/>
              <a:t>T. Suda</a:t>
            </a:r>
            <a:r>
              <a:rPr lang="en-US" altLang="ja-JP" sz="2000" baseline="30000" dirty="0"/>
              <a:t>1,2</a:t>
            </a:r>
            <a:r>
              <a:rPr lang="ja-JP" altLang="en-US" sz="2000" dirty="0"/>
              <a:t> , </a:t>
            </a:r>
            <a:r>
              <a:rPr lang="en-US" altLang="ja-JP" sz="2000" dirty="0"/>
              <a:t>M. Tachibana</a:t>
            </a:r>
            <a:r>
              <a:rPr lang="en-US" altLang="ja-JP" sz="2000" baseline="30000" dirty="0"/>
              <a:t>4</a:t>
            </a:r>
            <a:r>
              <a:rPr lang="en-US" altLang="ja-JP" sz="2000" dirty="0"/>
              <a:t>, T. Tamae</a:t>
            </a:r>
            <a:r>
              <a:rPr lang="en-US" altLang="ja-JP" sz="2000" baseline="30000" dirty="0"/>
              <a:t>1</a:t>
            </a:r>
            <a:r>
              <a:rPr lang="en-US" altLang="ja-JP" sz="2000" dirty="0"/>
              <a:t>, </a:t>
            </a:r>
            <a:r>
              <a:rPr lang="ja-JP" altLang="en-US" sz="2000" dirty="0"/>
              <a:t> K. Tsukada</a:t>
            </a:r>
            <a:r>
              <a:rPr lang="en-US" altLang="ja-JP" sz="2000" baseline="30000" dirty="0"/>
              <a:t>2</a:t>
            </a:r>
            <a:r>
              <a:rPr lang="ja-JP" altLang="en-US" sz="2000" baseline="30000" dirty="0"/>
              <a:t>,</a:t>
            </a:r>
            <a:r>
              <a:rPr lang="en-US" altLang="ja-JP" sz="2000" baseline="30000" dirty="0"/>
              <a:t>4</a:t>
            </a:r>
            <a:r>
              <a:rPr lang="ja-JP" altLang="en-US" sz="2000" dirty="0"/>
              <a:t>, M. Wakasugi</a:t>
            </a:r>
            <a:r>
              <a:rPr lang="en-US" altLang="ja-JP" sz="2000" baseline="30000" dirty="0"/>
              <a:t>2,4</a:t>
            </a:r>
            <a:r>
              <a:rPr lang="ja-JP" altLang="en-US" sz="2000" dirty="0"/>
              <a:t>, </a:t>
            </a:r>
            <a:endParaRPr lang="en-US" altLang="ja-JP" sz="2000" dirty="0"/>
          </a:p>
          <a:p>
            <a:pPr algn="ctr"/>
            <a:r>
              <a:rPr lang="ja-JP" altLang="en-US" sz="2000" dirty="0"/>
              <a:t>M. Watanabe</a:t>
            </a:r>
            <a:r>
              <a:rPr lang="en-US" altLang="ja-JP" sz="2000" baseline="30000" dirty="0"/>
              <a:t>2</a:t>
            </a:r>
            <a:r>
              <a:rPr lang="ja-JP" altLang="en-US" sz="2000" dirty="0"/>
              <a:t>, H. Wauke</a:t>
            </a:r>
            <a:r>
              <a:rPr lang="en-US" altLang="ja-JP" sz="2000" baseline="30000" dirty="0"/>
              <a:t>1,2</a:t>
            </a:r>
            <a:r>
              <a:rPr lang="ja-JP" altLang="en-US" sz="2000" dirty="0"/>
              <a:t> , </a:t>
            </a:r>
            <a:r>
              <a:rPr lang="en-US" altLang="ja-JP" sz="2000" dirty="0"/>
              <a:t>T. Yamano</a:t>
            </a:r>
            <a:r>
              <a:rPr lang="en-US" altLang="ja-JP" sz="2000" baseline="30000" dirty="0"/>
              <a:t>3</a:t>
            </a:r>
            <a:r>
              <a:rPr lang="en-US" altLang="ja-JP" sz="2000" dirty="0"/>
              <a:t>, S. Yoshida</a:t>
            </a:r>
            <a:r>
              <a:rPr lang="en-US" altLang="ja-JP" sz="2000" baseline="30000" dirty="0"/>
              <a:t>4</a:t>
            </a:r>
            <a:endParaRPr lang="ja-JP" altLang="en-US" sz="2000" baseline="30000" dirty="0"/>
          </a:p>
        </p:txBody>
      </p:sp>
      <p:sp>
        <p:nvSpPr>
          <p:cNvPr id="5" name="正方形/長方形 4">
            <a:extLst>
              <a:ext uri="{FF2B5EF4-FFF2-40B4-BE49-F238E27FC236}">
                <a16:creationId xmlns:a16="http://schemas.microsoft.com/office/drawing/2014/main" id="{80864812-15B7-61E3-6F51-2D182CC8532B}"/>
              </a:ext>
            </a:extLst>
          </p:cNvPr>
          <p:cNvSpPr/>
          <p:nvPr/>
        </p:nvSpPr>
        <p:spPr>
          <a:xfrm>
            <a:off x="528285" y="3110536"/>
            <a:ext cx="8226116" cy="338554"/>
          </a:xfrm>
          <a:prstGeom prst="rect">
            <a:avLst/>
          </a:prstGeom>
        </p:spPr>
        <p:txBody>
          <a:bodyPr wrap="square">
            <a:spAutoFit/>
          </a:bodyPr>
          <a:lstStyle/>
          <a:p>
            <a:r>
              <a:rPr lang="en-US" altLang="ja-JP" sz="1600" baseline="30000" dirty="0"/>
              <a:t>1</a:t>
            </a:r>
            <a:r>
              <a:rPr lang="ja-JP" altLang="en-US" sz="1600" dirty="0"/>
              <a:t>ELPH Tohoku University</a:t>
            </a:r>
            <a:r>
              <a:rPr lang="en-US" altLang="ja-JP" sz="1600" dirty="0"/>
              <a:t>, </a:t>
            </a:r>
            <a:r>
              <a:rPr lang="en-US" altLang="ja-JP" sz="1600" baseline="30000" dirty="0"/>
              <a:t>2</a:t>
            </a:r>
            <a:r>
              <a:rPr lang="ja-JP" altLang="en-US" sz="1600" dirty="0"/>
              <a:t>RIKEN, Nishina Center</a:t>
            </a:r>
            <a:r>
              <a:rPr lang="en-US" altLang="ja-JP" sz="1600" dirty="0"/>
              <a:t>,</a:t>
            </a:r>
            <a:r>
              <a:rPr lang="en-US" altLang="ja-JP" sz="1600" baseline="30000" dirty="0"/>
              <a:t> 3</a:t>
            </a:r>
            <a:r>
              <a:rPr lang="ja-JP" altLang="en-US" sz="1600" dirty="0"/>
              <a:t>Rikkyo University</a:t>
            </a:r>
            <a:r>
              <a:rPr lang="en-US" altLang="ja-JP" sz="1600" dirty="0"/>
              <a:t>,</a:t>
            </a:r>
            <a:r>
              <a:rPr lang="ja-JP" altLang="en-US" sz="1600" dirty="0"/>
              <a:t> </a:t>
            </a:r>
            <a:r>
              <a:rPr lang="en-US" altLang="ja-JP" sz="1600" baseline="30000" dirty="0"/>
              <a:t>4</a:t>
            </a:r>
            <a:r>
              <a:rPr lang="en-US" altLang="ja-JP" sz="1600" dirty="0"/>
              <a:t>ICR </a:t>
            </a:r>
            <a:r>
              <a:rPr lang="ja-JP" altLang="en-US" sz="1600" dirty="0"/>
              <a:t>Kyoto University</a:t>
            </a:r>
          </a:p>
        </p:txBody>
      </p:sp>
      <p:sp>
        <p:nvSpPr>
          <p:cNvPr id="11" name="正方形/長方形 10">
            <a:extLst>
              <a:ext uri="{FF2B5EF4-FFF2-40B4-BE49-F238E27FC236}">
                <a16:creationId xmlns:a16="http://schemas.microsoft.com/office/drawing/2014/main" id="{C7C0D882-AF23-D620-336A-26191B1FCEDB}"/>
              </a:ext>
            </a:extLst>
          </p:cNvPr>
          <p:cNvSpPr/>
          <p:nvPr/>
        </p:nvSpPr>
        <p:spPr>
          <a:xfrm>
            <a:off x="1453940" y="6196478"/>
            <a:ext cx="5920147" cy="584775"/>
          </a:xfrm>
          <a:prstGeom prst="rect">
            <a:avLst/>
          </a:prstGeom>
          <a:solidFill>
            <a:schemeClr val="bg1"/>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altLang="ja-JP"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rPr>
              <a:t>Thank you for your attention!</a:t>
            </a:r>
            <a:endParaRPr lang="ja-JP" altLang="en-US"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ndParaRPr>
          </a:p>
        </p:txBody>
      </p:sp>
      <p:grpSp>
        <p:nvGrpSpPr>
          <p:cNvPr id="13" name="グループ化 12">
            <a:extLst>
              <a:ext uri="{FF2B5EF4-FFF2-40B4-BE49-F238E27FC236}">
                <a16:creationId xmlns:a16="http://schemas.microsoft.com/office/drawing/2014/main" id="{BC8B0B50-128E-93AC-AAE5-BC268B372031}"/>
              </a:ext>
            </a:extLst>
          </p:cNvPr>
          <p:cNvGrpSpPr/>
          <p:nvPr/>
        </p:nvGrpSpPr>
        <p:grpSpPr>
          <a:xfrm>
            <a:off x="1575587" y="3578187"/>
            <a:ext cx="5992826" cy="2519710"/>
            <a:chOff x="2452596" y="2969374"/>
            <a:chExt cx="7454226" cy="3134162"/>
          </a:xfrm>
        </p:grpSpPr>
        <p:pic>
          <p:nvPicPr>
            <p:cNvPr id="14" name="図 13">
              <a:extLst>
                <a:ext uri="{FF2B5EF4-FFF2-40B4-BE49-F238E27FC236}">
                  <a16:creationId xmlns:a16="http://schemas.microsoft.com/office/drawing/2014/main" id="{1E6A17C1-8525-B497-7565-1BAD0A805F53}"/>
                </a:ext>
              </a:extLst>
            </p:cNvPr>
            <p:cNvPicPr>
              <a:picLocks noChangeAspect="1"/>
            </p:cNvPicPr>
            <p:nvPr/>
          </p:nvPicPr>
          <p:blipFill>
            <a:blip r:embed="rId4"/>
            <a:stretch>
              <a:fillRect/>
            </a:stretch>
          </p:blipFill>
          <p:spPr>
            <a:xfrm>
              <a:off x="8700319" y="2994782"/>
              <a:ext cx="990600" cy="968750"/>
            </a:xfrm>
            <a:prstGeom prst="rect">
              <a:avLst/>
            </a:prstGeom>
          </p:spPr>
        </p:pic>
        <p:pic>
          <p:nvPicPr>
            <p:cNvPr id="15" name="図 14" descr="食品, 記号, 挿絵 が含まれている画像&#10;&#10;自動的に生成された説明">
              <a:extLst>
                <a:ext uri="{FF2B5EF4-FFF2-40B4-BE49-F238E27FC236}">
                  <a16:creationId xmlns:a16="http://schemas.microsoft.com/office/drawing/2014/main" id="{E45E44DF-E047-B3BE-F082-CD07109439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2593" y="4119631"/>
              <a:ext cx="966868" cy="1082892"/>
            </a:xfrm>
            <a:prstGeom prst="rect">
              <a:avLst/>
            </a:prstGeom>
          </p:spPr>
        </p:pic>
        <p:pic>
          <p:nvPicPr>
            <p:cNvPr id="16" name="図 15">
              <a:extLst>
                <a:ext uri="{FF2B5EF4-FFF2-40B4-BE49-F238E27FC236}">
                  <a16:creationId xmlns:a16="http://schemas.microsoft.com/office/drawing/2014/main" id="{FD31FE7B-0B87-CA23-32F5-A0B50CCE8671}"/>
                </a:ext>
              </a:extLst>
            </p:cNvPr>
            <p:cNvPicPr>
              <a:picLocks noChangeAspect="1"/>
            </p:cNvPicPr>
            <p:nvPr/>
          </p:nvPicPr>
          <p:blipFill rotWithShape="1">
            <a:blip r:embed="rId6">
              <a:extLst>
                <a:ext uri="{28A0092B-C50C-407E-A947-70E740481C1C}">
                  <a14:useLocalDpi xmlns:a14="http://schemas.microsoft.com/office/drawing/2010/main" val="0"/>
                </a:ext>
              </a:extLst>
            </a:blip>
            <a:srcRect l="5072" t="10995" r="68222" b="43085"/>
            <a:stretch/>
          </p:blipFill>
          <p:spPr>
            <a:xfrm>
              <a:off x="8611422" y="4028995"/>
              <a:ext cx="1295400" cy="991292"/>
            </a:xfrm>
            <a:prstGeom prst="rect">
              <a:avLst/>
            </a:prstGeom>
          </p:spPr>
        </p:pic>
        <p:pic>
          <p:nvPicPr>
            <p:cNvPr id="17" name="図 16" descr="挿絵 が含まれている画像&#10;&#10;自動的に生成された説明">
              <a:extLst>
                <a:ext uri="{FF2B5EF4-FFF2-40B4-BE49-F238E27FC236}">
                  <a16:creationId xmlns:a16="http://schemas.microsoft.com/office/drawing/2014/main" id="{36517421-4526-9A66-7C8E-BB94DB32D66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52596" y="2969374"/>
              <a:ext cx="989228" cy="989228"/>
            </a:xfrm>
            <a:prstGeom prst="rect">
              <a:avLst/>
            </a:prstGeom>
          </p:spPr>
        </p:pic>
        <p:pic>
          <p:nvPicPr>
            <p:cNvPr id="18" name="図 17" descr="屋内, 人, トラック, テーブル が含まれている画像&#10;&#10;自動的に生成された説明">
              <a:extLst>
                <a:ext uri="{FF2B5EF4-FFF2-40B4-BE49-F238E27FC236}">
                  <a16:creationId xmlns:a16="http://schemas.microsoft.com/office/drawing/2014/main" id="{568DA03C-A53B-C598-0B61-20CC0B769C9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64435" y="2994782"/>
              <a:ext cx="4663130" cy="3108754"/>
            </a:xfrm>
            <a:prstGeom prst="rect">
              <a:avLst/>
            </a:prstGeom>
          </p:spPr>
        </p:pic>
      </p:grpSp>
    </p:spTree>
    <p:custDataLst>
      <p:tags r:id="rId1"/>
    </p:custDataLst>
    <p:extLst>
      <p:ext uri="{BB962C8B-B14F-4D97-AF65-F5344CB8AC3E}">
        <p14:creationId xmlns:p14="http://schemas.microsoft.com/office/powerpoint/2010/main" val="460486263"/>
      </p:ext>
    </p:extLst>
  </p:cSld>
  <p:clrMapOvr>
    <a:masterClrMapping/>
  </p:clrMapOvr>
  <mc:AlternateContent xmlns:mc="http://schemas.openxmlformats.org/markup-compatibility/2006" xmlns:p14="http://schemas.microsoft.com/office/powerpoint/2010/main">
    <mc:Choice Requires="p14">
      <p:transition spd="slow" p14:dur="2000" advTm="1747"/>
    </mc:Choice>
    <mc:Fallback xmlns="">
      <p:transition spd="slow" advTm="17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 fill="hold"/>
                                        <p:tgtEl>
                                          <p:spTgt spid="11"/>
                                        </p:tgtEl>
                                        <p:attrNameLst>
                                          <p:attrName>ppt_x</p:attrName>
                                        </p:attrNameLst>
                                      </p:cBhvr>
                                      <p:tavLst>
                                        <p:tav tm="0">
                                          <p:val>
                                            <p:strVal val="#ppt_x"/>
                                          </p:val>
                                        </p:tav>
                                        <p:tav tm="100000">
                                          <p:val>
                                            <p:strVal val="#ppt_x"/>
                                          </p:val>
                                        </p:tav>
                                      </p:tavLst>
                                    </p:anim>
                                    <p:anim calcmode="lin" valueType="num">
                                      <p:cBhvr additive="base">
                                        <p:cTn id="8" dur="1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25410C7-B314-B015-8E2D-A381A1AD0CBD}"/>
              </a:ext>
            </a:extLst>
          </p:cNvPr>
          <p:cNvSpPr>
            <a:spLocks noGrp="1"/>
          </p:cNvSpPr>
          <p:nvPr>
            <p:ph type="sldNum" sz="quarter" idx="12"/>
          </p:nvPr>
        </p:nvSpPr>
        <p:spPr/>
        <p:txBody>
          <a:bodyPr/>
          <a:lstStyle/>
          <a:p>
            <a:fld id="{78A43CBD-4E66-4A6A-964F-BCBA6D9AB3B8}" type="slidenum">
              <a:rPr kumimoji="1" lang="ja-JP" altLang="en-US" smtClean="0"/>
              <a:t>23</a:t>
            </a:fld>
            <a:endParaRPr kumimoji="1" lang="ja-JP" altLang="en-US"/>
          </a:p>
        </p:txBody>
      </p:sp>
      <p:sp>
        <p:nvSpPr>
          <p:cNvPr id="3" name="テキスト ボックス 2">
            <a:extLst>
              <a:ext uri="{FF2B5EF4-FFF2-40B4-BE49-F238E27FC236}">
                <a16:creationId xmlns:a16="http://schemas.microsoft.com/office/drawing/2014/main" id="{5916B9A6-DF74-727B-F544-0FFEC2B14340}"/>
              </a:ext>
            </a:extLst>
          </p:cNvPr>
          <p:cNvSpPr txBox="1"/>
          <p:nvPr/>
        </p:nvSpPr>
        <p:spPr>
          <a:xfrm>
            <a:off x="3170207" y="2669876"/>
            <a:ext cx="2691763" cy="923330"/>
          </a:xfrm>
          <a:prstGeom prst="rect">
            <a:avLst/>
          </a:prstGeom>
          <a:noFill/>
        </p:spPr>
        <p:txBody>
          <a:bodyPr wrap="none" rtlCol="0">
            <a:spAutoFit/>
          </a:bodyPr>
          <a:lstStyle/>
          <a:p>
            <a:r>
              <a:rPr kumimoji="1" lang="en-US" altLang="ja-JP" sz="5400" dirty="0"/>
              <a:t>Backups</a:t>
            </a:r>
            <a:endParaRPr kumimoji="1" lang="ja-JP" altLang="en-US" sz="5400" dirty="0"/>
          </a:p>
        </p:txBody>
      </p:sp>
    </p:spTree>
    <p:extLst>
      <p:ext uri="{BB962C8B-B14F-4D97-AF65-F5344CB8AC3E}">
        <p14:creationId xmlns:p14="http://schemas.microsoft.com/office/powerpoint/2010/main" val="3572034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59A0AE9-024F-8887-3B67-DB19200D79AA}"/>
              </a:ext>
            </a:extLst>
          </p:cNvPr>
          <p:cNvSpPr/>
          <p:nvPr/>
        </p:nvSpPr>
        <p:spPr>
          <a:xfrm>
            <a:off x="1718784" y="1132983"/>
            <a:ext cx="6096518" cy="461665"/>
          </a:xfrm>
          <a:prstGeom prst="rect">
            <a:avLst/>
          </a:prstGeom>
        </p:spPr>
        <p:txBody>
          <a:bodyPr wrap="square">
            <a:spAutoFit/>
          </a:bodyPr>
          <a:lstStyle/>
          <a:p>
            <a:r>
              <a:rPr lang="en-US" altLang="ja-JP" sz="2400" dirty="0">
                <a:solidFill>
                  <a:srgbClr val="C00000"/>
                </a:solidFill>
              </a:rPr>
              <a:t>E</a:t>
            </a:r>
            <a:r>
              <a:rPr lang="en-US" altLang="ja-JP" sz="2400" dirty="0"/>
              <a:t>lectron beam-driven </a:t>
            </a:r>
            <a:r>
              <a:rPr lang="en-US" altLang="ja-JP" sz="2400" dirty="0">
                <a:solidFill>
                  <a:srgbClr val="C00000"/>
                </a:solidFill>
              </a:rPr>
              <a:t>RI</a:t>
            </a:r>
            <a:r>
              <a:rPr lang="en-US" altLang="ja-JP" sz="2400" dirty="0"/>
              <a:t> separator for </a:t>
            </a:r>
            <a:r>
              <a:rPr lang="en-US" altLang="ja-JP" sz="2400" dirty="0">
                <a:solidFill>
                  <a:srgbClr val="C00000"/>
                </a:solidFill>
              </a:rPr>
              <a:t>S</a:t>
            </a:r>
            <a:r>
              <a:rPr lang="en-US" altLang="ja-JP" sz="2400" dirty="0"/>
              <a:t>CRIT</a:t>
            </a:r>
          </a:p>
        </p:txBody>
      </p:sp>
      <p:sp>
        <p:nvSpPr>
          <p:cNvPr id="3" name="テキスト ボックス 2">
            <a:extLst>
              <a:ext uri="{FF2B5EF4-FFF2-40B4-BE49-F238E27FC236}">
                <a16:creationId xmlns:a16="http://schemas.microsoft.com/office/drawing/2014/main" id="{8778D9C3-E825-13A9-040B-2265DA45CE14}"/>
              </a:ext>
            </a:extLst>
          </p:cNvPr>
          <p:cNvSpPr txBox="1"/>
          <p:nvPr/>
        </p:nvSpPr>
        <p:spPr>
          <a:xfrm>
            <a:off x="1504227" y="1727049"/>
            <a:ext cx="5576270" cy="415498"/>
          </a:xfrm>
          <a:prstGeom prst="rect">
            <a:avLst/>
          </a:prstGeom>
          <a:noFill/>
        </p:spPr>
        <p:txBody>
          <a:bodyPr wrap="none" rtlCol="0">
            <a:spAutoFit/>
          </a:bodyPr>
          <a:lstStyle/>
          <a:p>
            <a:r>
              <a:rPr lang="en-US" altLang="ja-JP" sz="2100" dirty="0"/>
              <a:t>RI production:  Photo-fission of uranium(</a:t>
            </a:r>
            <a:r>
              <a:rPr lang="en-US" altLang="ja-JP" sz="2100" baseline="30000" dirty="0"/>
              <a:t>238</a:t>
            </a:r>
            <a:r>
              <a:rPr lang="en-US" altLang="ja-JP" sz="2100" dirty="0"/>
              <a:t>U)</a:t>
            </a:r>
            <a:endParaRPr lang="ja-JP" altLang="en-US" sz="2100" dirty="0"/>
          </a:p>
        </p:txBody>
      </p:sp>
      <p:sp>
        <p:nvSpPr>
          <p:cNvPr id="4" name="テキスト ボックス 3">
            <a:extLst>
              <a:ext uri="{FF2B5EF4-FFF2-40B4-BE49-F238E27FC236}">
                <a16:creationId xmlns:a16="http://schemas.microsoft.com/office/drawing/2014/main" id="{1FC37A7F-7BA4-B2E8-E710-E4D3A145DD03}"/>
              </a:ext>
            </a:extLst>
          </p:cNvPr>
          <p:cNvSpPr txBox="1"/>
          <p:nvPr/>
        </p:nvSpPr>
        <p:spPr>
          <a:xfrm>
            <a:off x="1504227" y="2714242"/>
            <a:ext cx="365806" cy="369332"/>
          </a:xfrm>
          <a:prstGeom prst="rect">
            <a:avLst/>
          </a:prstGeom>
          <a:noFill/>
        </p:spPr>
        <p:txBody>
          <a:bodyPr wrap="none" rtlCol="0">
            <a:spAutoFit/>
          </a:bodyPr>
          <a:lstStyle/>
          <a:p>
            <a:r>
              <a:rPr lang="en-US" altLang="ja-JP" dirty="0"/>
              <a:t>e</a:t>
            </a:r>
            <a:r>
              <a:rPr lang="en-US" altLang="ja-JP" baseline="30000" dirty="0"/>
              <a:t>-</a:t>
            </a:r>
            <a:endParaRPr lang="ja-JP" altLang="en-US" baseline="30000" dirty="0"/>
          </a:p>
        </p:txBody>
      </p:sp>
      <p:cxnSp>
        <p:nvCxnSpPr>
          <p:cNvPr id="5" name="直線矢印コネクタ 4">
            <a:extLst>
              <a:ext uri="{FF2B5EF4-FFF2-40B4-BE49-F238E27FC236}">
                <a16:creationId xmlns:a16="http://schemas.microsoft.com/office/drawing/2014/main" id="{EA2924DD-C584-AA33-7158-7CE37E95BD27}"/>
              </a:ext>
            </a:extLst>
          </p:cNvPr>
          <p:cNvCxnSpPr/>
          <p:nvPr/>
        </p:nvCxnSpPr>
        <p:spPr>
          <a:xfrm flipV="1">
            <a:off x="1870168" y="2887367"/>
            <a:ext cx="472817" cy="22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4DAA6AE1-A240-7537-FE8A-9438D96848CD}"/>
              </a:ext>
            </a:extLst>
          </p:cNvPr>
          <p:cNvSpPr txBox="1"/>
          <p:nvPr/>
        </p:nvSpPr>
        <p:spPr>
          <a:xfrm>
            <a:off x="1351376" y="3060490"/>
            <a:ext cx="816249" cy="300082"/>
          </a:xfrm>
          <a:prstGeom prst="rect">
            <a:avLst/>
          </a:prstGeom>
          <a:noFill/>
        </p:spPr>
        <p:txBody>
          <a:bodyPr wrap="none" rtlCol="0">
            <a:spAutoFit/>
          </a:bodyPr>
          <a:lstStyle/>
          <a:p>
            <a:r>
              <a:rPr lang="en-US" altLang="ja-JP" sz="1350" dirty="0"/>
              <a:t>150MeV</a:t>
            </a:r>
            <a:endParaRPr lang="ja-JP" altLang="en-US" sz="1350" dirty="0"/>
          </a:p>
        </p:txBody>
      </p:sp>
      <p:grpSp>
        <p:nvGrpSpPr>
          <p:cNvPr id="7" name="グループ化 6">
            <a:extLst>
              <a:ext uri="{FF2B5EF4-FFF2-40B4-BE49-F238E27FC236}">
                <a16:creationId xmlns:a16="http://schemas.microsoft.com/office/drawing/2014/main" id="{03354A74-5F79-A229-C54A-F41267CD90B4}"/>
              </a:ext>
            </a:extLst>
          </p:cNvPr>
          <p:cNvGrpSpPr/>
          <p:nvPr/>
        </p:nvGrpSpPr>
        <p:grpSpPr>
          <a:xfrm>
            <a:off x="1394584" y="2437518"/>
            <a:ext cx="2366038" cy="3553179"/>
            <a:chOff x="606245" y="1187931"/>
            <a:chExt cx="3154718" cy="4737572"/>
          </a:xfrm>
        </p:grpSpPr>
        <p:grpSp>
          <p:nvGrpSpPr>
            <p:cNvPr id="8" name="グループ化 7">
              <a:extLst>
                <a:ext uri="{FF2B5EF4-FFF2-40B4-BE49-F238E27FC236}">
                  <a16:creationId xmlns:a16="http://schemas.microsoft.com/office/drawing/2014/main" id="{2FE18786-E981-89FC-BFAA-1B8D1FE3FDF2}"/>
                </a:ext>
              </a:extLst>
            </p:cNvPr>
            <p:cNvGrpSpPr/>
            <p:nvPr/>
          </p:nvGrpSpPr>
          <p:grpSpPr>
            <a:xfrm>
              <a:off x="1995184" y="1187931"/>
              <a:ext cx="1078843" cy="2041328"/>
              <a:chOff x="1995184" y="1187931"/>
              <a:chExt cx="1078843" cy="2041328"/>
            </a:xfrm>
          </p:grpSpPr>
          <p:sp>
            <p:nvSpPr>
              <p:cNvPr id="13" name="正方形/長方形 12">
                <a:extLst>
                  <a:ext uri="{FF2B5EF4-FFF2-40B4-BE49-F238E27FC236}">
                    <a16:creationId xmlns:a16="http://schemas.microsoft.com/office/drawing/2014/main" id="{6E662522-5ECA-C8DA-E1C6-9E7D62A4188C}"/>
                  </a:ext>
                </a:extLst>
              </p:cNvPr>
              <p:cNvSpPr/>
              <p:nvPr/>
            </p:nvSpPr>
            <p:spPr>
              <a:xfrm>
                <a:off x="2018103" y="1187931"/>
                <a:ext cx="978803" cy="1296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cxnSp>
            <p:nvCxnSpPr>
              <p:cNvPr id="14" name="直線矢印コネクタ 13">
                <a:extLst>
                  <a:ext uri="{FF2B5EF4-FFF2-40B4-BE49-F238E27FC236}">
                    <a16:creationId xmlns:a16="http://schemas.microsoft.com/office/drawing/2014/main" id="{A8410C9F-7279-3EFA-0FE5-5ADB8E5E326C}"/>
                  </a:ext>
                </a:extLst>
              </p:cNvPr>
              <p:cNvCxnSpPr/>
              <p:nvPr/>
            </p:nvCxnSpPr>
            <p:spPr>
              <a:xfrm flipV="1">
                <a:off x="2204818" y="1533659"/>
                <a:ext cx="302686" cy="230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59A03B9B-C2F7-C9B2-FD28-2266844CE3E1}"/>
                  </a:ext>
                </a:extLst>
              </p:cNvPr>
              <p:cNvCxnSpPr/>
              <p:nvPr/>
            </p:nvCxnSpPr>
            <p:spPr>
              <a:xfrm>
                <a:off x="2357218" y="1916891"/>
                <a:ext cx="302686" cy="20714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C0F5FA43-9AAF-2B8A-1706-5DAFFBE00C2E}"/>
                  </a:ext>
                </a:extLst>
              </p:cNvPr>
              <p:cNvCxnSpPr/>
              <p:nvPr/>
            </p:nvCxnSpPr>
            <p:spPr>
              <a:xfrm>
                <a:off x="2206932" y="1796786"/>
                <a:ext cx="302686" cy="7843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8B3F9CFC-BAF7-EA1A-9510-5B1EC8EB6C30}"/>
                  </a:ext>
                </a:extLst>
              </p:cNvPr>
              <p:cNvCxnSpPr/>
              <p:nvPr/>
            </p:nvCxnSpPr>
            <p:spPr>
              <a:xfrm flipV="1">
                <a:off x="2509618" y="1528364"/>
                <a:ext cx="302686" cy="230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427CE45F-4826-DB47-EACE-42C5D59C4D5A}"/>
                  </a:ext>
                </a:extLst>
              </p:cNvPr>
              <p:cNvCxnSpPr/>
              <p:nvPr/>
            </p:nvCxnSpPr>
            <p:spPr>
              <a:xfrm flipV="1">
                <a:off x="2509618" y="1412948"/>
                <a:ext cx="302686" cy="230832"/>
              </a:xfrm>
              <a:prstGeom prst="straightConnector1">
                <a:avLst/>
              </a:prstGeom>
              <a:ln w="952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063950F3-0EC9-198B-4A15-F524003C1628}"/>
                  </a:ext>
                </a:extLst>
              </p:cNvPr>
              <p:cNvCxnSpPr/>
              <p:nvPr/>
            </p:nvCxnSpPr>
            <p:spPr>
              <a:xfrm>
                <a:off x="2613854" y="1807486"/>
                <a:ext cx="302686" cy="54744"/>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91CB29FB-0A03-23D7-54B8-F2624541C088}"/>
                  </a:ext>
                </a:extLst>
              </p:cNvPr>
              <p:cNvSpPr txBox="1"/>
              <p:nvPr/>
            </p:nvSpPr>
            <p:spPr>
              <a:xfrm>
                <a:off x="1995184" y="2552151"/>
                <a:ext cx="1078843" cy="677108"/>
              </a:xfrm>
              <a:prstGeom prst="rect">
                <a:avLst/>
              </a:prstGeom>
              <a:noFill/>
            </p:spPr>
            <p:txBody>
              <a:bodyPr wrap="none" rtlCol="0">
                <a:spAutoFit/>
              </a:bodyPr>
              <a:lstStyle/>
              <a:p>
                <a:r>
                  <a:rPr lang="en-US" altLang="ja-JP" sz="1350" dirty="0"/>
                  <a:t>U target</a:t>
                </a:r>
              </a:p>
              <a:p>
                <a:r>
                  <a:rPr lang="en-US" altLang="ja-JP" sz="1350" dirty="0"/>
                  <a:t>Shower</a:t>
                </a:r>
              </a:p>
            </p:txBody>
          </p:sp>
        </p:grpSp>
        <p:sp>
          <p:nvSpPr>
            <p:cNvPr id="9" name="テキスト ボックス 8">
              <a:extLst>
                <a:ext uri="{FF2B5EF4-FFF2-40B4-BE49-F238E27FC236}">
                  <a16:creationId xmlns:a16="http://schemas.microsoft.com/office/drawing/2014/main" id="{9B88B073-2A38-D2A8-740B-A19A1D2884B8}"/>
                </a:ext>
              </a:extLst>
            </p:cNvPr>
            <p:cNvSpPr txBox="1"/>
            <p:nvPr/>
          </p:nvSpPr>
          <p:spPr>
            <a:xfrm>
              <a:off x="1622244" y="3700846"/>
              <a:ext cx="1183659" cy="430887"/>
            </a:xfrm>
            <a:prstGeom prst="rect">
              <a:avLst/>
            </a:prstGeom>
            <a:noFill/>
          </p:spPr>
          <p:txBody>
            <a:bodyPr wrap="none" rtlCol="0">
              <a:spAutoFit/>
            </a:bodyPr>
            <a:lstStyle/>
            <a:p>
              <a:r>
                <a:rPr lang="en-US" altLang="ja-JP" sz="1500" dirty="0"/>
                <a:t>GEANT4</a:t>
              </a:r>
              <a:endParaRPr lang="ja-JP" altLang="en-US" sz="1500" dirty="0"/>
            </a:p>
          </p:txBody>
        </p:sp>
        <p:cxnSp>
          <p:nvCxnSpPr>
            <p:cNvPr id="10" name="直線矢印コネクタ 9">
              <a:extLst>
                <a:ext uri="{FF2B5EF4-FFF2-40B4-BE49-F238E27FC236}">
                  <a16:creationId xmlns:a16="http://schemas.microsoft.com/office/drawing/2014/main" id="{9F9E74C4-3FDB-0E54-20A8-B33036888A3E}"/>
                </a:ext>
              </a:extLst>
            </p:cNvPr>
            <p:cNvCxnSpPr/>
            <p:nvPr/>
          </p:nvCxnSpPr>
          <p:spPr>
            <a:xfrm>
              <a:off x="916988" y="3171103"/>
              <a:ext cx="2736304" cy="0"/>
            </a:xfrm>
            <a:prstGeom prst="straightConnector1">
              <a:avLst/>
            </a:prstGeom>
            <a:ln w="3175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1" name="図 10">
              <a:extLst>
                <a:ext uri="{FF2B5EF4-FFF2-40B4-BE49-F238E27FC236}">
                  <a16:creationId xmlns:a16="http://schemas.microsoft.com/office/drawing/2014/main" id="{01FC6E87-5A5B-A6FE-52FA-EDC434B3D28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06245" y="4170401"/>
              <a:ext cx="2682746" cy="1755102"/>
            </a:xfrm>
            <a:prstGeom prst="rect">
              <a:avLst/>
            </a:prstGeom>
          </p:spPr>
        </p:pic>
        <p:sp>
          <p:nvSpPr>
            <p:cNvPr id="12" name="テキスト ボックス 11">
              <a:extLst>
                <a:ext uri="{FF2B5EF4-FFF2-40B4-BE49-F238E27FC236}">
                  <a16:creationId xmlns:a16="http://schemas.microsoft.com/office/drawing/2014/main" id="{5F5CBCEC-370F-EE98-36AE-5C608F81C58A}"/>
                </a:ext>
              </a:extLst>
            </p:cNvPr>
            <p:cNvSpPr txBox="1"/>
            <p:nvPr/>
          </p:nvSpPr>
          <p:spPr>
            <a:xfrm>
              <a:off x="1240357" y="3249414"/>
              <a:ext cx="2520606" cy="492443"/>
            </a:xfrm>
            <a:prstGeom prst="rect">
              <a:avLst/>
            </a:prstGeom>
            <a:noFill/>
          </p:spPr>
          <p:txBody>
            <a:bodyPr wrap="none" rtlCol="0">
              <a:spAutoFit/>
            </a:bodyPr>
            <a:lstStyle/>
            <a:p>
              <a:r>
                <a:rPr lang="el-GR" altLang="ja-JP" u="sng" dirty="0"/>
                <a:t>γ</a:t>
              </a:r>
              <a:r>
                <a:rPr lang="en-US" altLang="ja-JP" u="sng" dirty="0"/>
                <a:t>-ray production</a:t>
              </a:r>
              <a:endParaRPr lang="ja-JP" altLang="en-US" u="sng" dirty="0"/>
            </a:p>
          </p:txBody>
        </p:sp>
      </p:grpSp>
      <p:grpSp>
        <p:nvGrpSpPr>
          <p:cNvPr id="21" name="グループ化 20">
            <a:extLst>
              <a:ext uri="{FF2B5EF4-FFF2-40B4-BE49-F238E27FC236}">
                <a16:creationId xmlns:a16="http://schemas.microsoft.com/office/drawing/2014/main" id="{23A9BC12-A0D8-B2CE-CF56-EDD1F152C2B2}"/>
              </a:ext>
            </a:extLst>
          </p:cNvPr>
          <p:cNvGrpSpPr/>
          <p:nvPr/>
        </p:nvGrpSpPr>
        <p:grpSpPr>
          <a:xfrm>
            <a:off x="3250450" y="2221494"/>
            <a:ext cx="2820126" cy="3888325"/>
            <a:chOff x="3080734" y="899899"/>
            <a:chExt cx="3760167" cy="5184433"/>
          </a:xfrm>
        </p:grpSpPr>
        <p:sp>
          <p:nvSpPr>
            <p:cNvPr id="22" name="テキスト ボックス 21">
              <a:extLst>
                <a:ext uri="{FF2B5EF4-FFF2-40B4-BE49-F238E27FC236}">
                  <a16:creationId xmlns:a16="http://schemas.microsoft.com/office/drawing/2014/main" id="{F692DCEB-8701-D6DE-637D-C61BA4BB4FAA}"/>
                </a:ext>
              </a:extLst>
            </p:cNvPr>
            <p:cNvSpPr txBox="1"/>
            <p:nvPr/>
          </p:nvSpPr>
          <p:spPr>
            <a:xfrm>
              <a:off x="4356892" y="3239182"/>
              <a:ext cx="2037054" cy="492443"/>
            </a:xfrm>
            <a:prstGeom prst="rect">
              <a:avLst/>
            </a:prstGeom>
            <a:noFill/>
          </p:spPr>
          <p:txBody>
            <a:bodyPr wrap="none" rtlCol="0">
              <a:spAutoFit/>
            </a:bodyPr>
            <a:lstStyle/>
            <a:p>
              <a:r>
                <a:rPr lang="en-US" altLang="ja-JP" u="sng" dirty="0"/>
                <a:t>Photo-fission</a:t>
              </a:r>
              <a:endParaRPr lang="ja-JP" altLang="en-US" u="sng" dirty="0"/>
            </a:p>
          </p:txBody>
        </p:sp>
        <p:sp>
          <p:nvSpPr>
            <p:cNvPr id="23" name="右矢印 50">
              <a:extLst>
                <a:ext uri="{FF2B5EF4-FFF2-40B4-BE49-F238E27FC236}">
                  <a16:creationId xmlns:a16="http://schemas.microsoft.com/office/drawing/2014/main" id="{FA0F720C-192E-5B4D-47B4-3F295FD85E32}"/>
                </a:ext>
              </a:extLst>
            </p:cNvPr>
            <p:cNvSpPr/>
            <p:nvPr/>
          </p:nvSpPr>
          <p:spPr>
            <a:xfrm>
              <a:off x="3113587" y="1788682"/>
              <a:ext cx="712101" cy="1996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nvGrpSpPr>
            <p:cNvPr id="24" name="グループ化 23">
              <a:extLst>
                <a:ext uri="{FF2B5EF4-FFF2-40B4-BE49-F238E27FC236}">
                  <a16:creationId xmlns:a16="http://schemas.microsoft.com/office/drawing/2014/main" id="{5460A693-249A-E728-6C16-4C0D35FBCBD0}"/>
                </a:ext>
              </a:extLst>
            </p:cNvPr>
            <p:cNvGrpSpPr/>
            <p:nvPr/>
          </p:nvGrpSpPr>
          <p:grpSpPr>
            <a:xfrm>
              <a:off x="3853023" y="899899"/>
              <a:ext cx="2815684" cy="2006192"/>
              <a:chOff x="3853023" y="899899"/>
              <a:chExt cx="2815684" cy="2006192"/>
            </a:xfrm>
          </p:grpSpPr>
          <p:sp>
            <p:nvSpPr>
              <p:cNvPr id="29" name="テキスト ボックス 28">
                <a:extLst>
                  <a:ext uri="{FF2B5EF4-FFF2-40B4-BE49-F238E27FC236}">
                    <a16:creationId xmlns:a16="http://schemas.microsoft.com/office/drawing/2014/main" id="{CB69B8B7-F4AE-0076-BF9B-83E6BEDF9310}"/>
                  </a:ext>
                </a:extLst>
              </p:cNvPr>
              <p:cNvSpPr txBox="1"/>
              <p:nvPr/>
            </p:nvSpPr>
            <p:spPr>
              <a:xfrm>
                <a:off x="3853023" y="1549317"/>
                <a:ext cx="365912" cy="400109"/>
              </a:xfrm>
              <a:prstGeom prst="rect">
                <a:avLst/>
              </a:prstGeom>
              <a:noFill/>
            </p:spPr>
            <p:txBody>
              <a:bodyPr wrap="none" rtlCol="0">
                <a:spAutoFit/>
              </a:bodyPr>
              <a:lstStyle/>
              <a:p>
                <a:r>
                  <a:rPr lang="en-US" altLang="ja-JP" sz="1350" dirty="0"/>
                  <a:t>γ</a:t>
                </a:r>
                <a:endParaRPr lang="ja-JP" altLang="en-US" sz="1350" dirty="0"/>
              </a:p>
            </p:txBody>
          </p:sp>
          <p:grpSp>
            <p:nvGrpSpPr>
              <p:cNvPr id="30" name="グループ化 29">
                <a:extLst>
                  <a:ext uri="{FF2B5EF4-FFF2-40B4-BE49-F238E27FC236}">
                    <a16:creationId xmlns:a16="http://schemas.microsoft.com/office/drawing/2014/main" id="{83420470-2DC0-DB95-6F10-FBED0FEBD75E}"/>
                  </a:ext>
                </a:extLst>
              </p:cNvPr>
              <p:cNvGrpSpPr/>
              <p:nvPr/>
            </p:nvGrpSpPr>
            <p:grpSpPr>
              <a:xfrm>
                <a:off x="4087579" y="899899"/>
                <a:ext cx="2581128" cy="2006192"/>
                <a:chOff x="4087579" y="899899"/>
                <a:chExt cx="2581128" cy="2006192"/>
              </a:xfrm>
            </p:grpSpPr>
            <p:sp>
              <p:nvSpPr>
                <p:cNvPr id="31" name="円/楕円 58">
                  <a:extLst>
                    <a:ext uri="{FF2B5EF4-FFF2-40B4-BE49-F238E27FC236}">
                      <a16:creationId xmlns:a16="http://schemas.microsoft.com/office/drawing/2014/main" id="{2B3CE31C-AA0D-2CF8-B004-E7BA09C61E39}"/>
                    </a:ext>
                  </a:extLst>
                </p:cNvPr>
                <p:cNvSpPr/>
                <p:nvPr/>
              </p:nvSpPr>
              <p:spPr>
                <a:xfrm>
                  <a:off x="4609735" y="2026887"/>
                  <a:ext cx="432048" cy="416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2" name="円/楕円 59">
                  <a:extLst>
                    <a:ext uri="{FF2B5EF4-FFF2-40B4-BE49-F238E27FC236}">
                      <a16:creationId xmlns:a16="http://schemas.microsoft.com/office/drawing/2014/main" id="{53085514-126B-CB60-6231-421241FB22A9}"/>
                    </a:ext>
                  </a:extLst>
                </p:cNvPr>
                <p:cNvSpPr/>
                <p:nvPr/>
              </p:nvSpPr>
              <p:spPr>
                <a:xfrm>
                  <a:off x="5724445" y="1328569"/>
                  <a:ext cx="265362" cy="2559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3" name="円/楕円 60">
                  <a:extLst>
                    <a:ext uri="{FF2B5EF4-FFF2-40B4-BE49-F238E27FC236}">
                      <a16:creationId xmlns:a16="http://schemas.microsoft.com/office/drawing/2014/main" id="{8D31957F-A493-666A-2D9F-E57E3C94193D}"/>
                    </a:ext>
                  </a:extLst>
                </p:cNvPr>
                <p:cNvSpPr/>
                <p:nvPr/>
              </p:nvSpPr>
              <p:spPr>
                <a:xfrm>
                  <a:off x="5998572" y="1836002"/>
                  <a:ext cx="265362" cy="2559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cxnSp>
              <p:nvCxnSpPr>
                <p:cNvPr id="34" name="直線矢印コネクタ 33">
                  <a:extLst>
                    <a:ext uri="{FF2B5EF4-FFF2-40B4-BE49-F238E27FC236}">
                      <a16:creationId xmlns:a16="http://schemas.microsoft.com/office/drawing/2014/main" id="{D8E0B132-DB81-9547-CE65-8415D159A2BA}"/>
                    </a:ext>
                  </a:extLst>
                </p:cNvPr>
                <p:cNvCxnSpPr/>
                <p:nvPr/>
              </p:nvCxnSpPr>
              <p:spPr>
                <a:xfrm>
                  <a:off x="4087579" y="1861191"/>
                  <a:ext cx="522156" cy="199643"/>
                </a:xfrm>
                <a:prstGeom prst="straightConnector1">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40AD6B98-797F-E9C1-83F7-103116DDA0A7}"/>
                    </a:ext>
                  </a:extLst>
                </p:cNvPr>
                <p:cNvCxnSpPr/>
                <p:nvPr/>
              </p:nvCxnSpPr>
              <p:spPr>
                <a:xfrm flipV="1">
                  <a:off x="5157146" y="1733984"/>
                  <a:ext cx="443383" cy="286479"/>
                </a:xfrm>
                <a:prstGeom prst="straightConnector1">
                  <a:avLst/>
                </a:prstGeom>
                <a:ln w="15875">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1C620A4C-E42C-ADBD-0564-FE13FBB15968}"/>
                    </a:ext>
                  </a:extLst>
                </p:cNvPr>
                <p:cNvCxnSpPr/>
                <p:nvPr/>
              </p:nvCxnSpPr>
              <p:spPr>
                <a:xfrm flipV="1">
                  <a:off x="5193621" y="2013893"/>
                  <a:ext cx="523775" cy="174449"/>
                </a:xfrm>
                <a:prstGeom prst="straightConnector1">
                  <a:avLst/>
                </a:prstGeom>
                <a:ln w="15875">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86F7C537-E1C4-4125-6674-9897E0CC6416}"/>
                    </a:ext>
                  </a:extLst>
                </p:cNvPr>
                <p:cNvSpPr txBox="1"/>
                <p:nvPr/>
              </p:nvSpPr>
              <p:spPr>
                <a:xfrm>
                  <a:off x="4486394" y="2505982"/>
                  <a:ext cx="654453" cy="400109"/>
                </a:xfrm>
                <a:prstGeom prst="rect">
                  <a:avLst/>
                </a:prstGeom>
                <a:noFill/>
              </p:spPr>
              <p:txBody>
                <a:bodyPr wrap="none" rtlCol="0">
                  <a:spAutoFit/>
                </a:bodyPr>
                <a:lstStyle/>
                <a:p>
                  <a:r>
                    <a:rPr lang="en-US" altLang="ja-JP" sz="1350" baseline="30000" dirty="0"/>
                    <a:t>238</a:t>
                  </a:r>
                  <a:r>
                    <a:rPr lang="en-US" altLang="ja-JP" sz="1350" dirty="0"/>
                    <a:t>U</a:t>
                  </a:r>
                  <a:endParaRPr lang="ja-JP" altLang="en-US" sz="1350" dirty="0"/>
                </a:p>
              </p:txBody>
            </p:sp>
            <p:sp>
              <p:nvSpPr>
                <p:cNvPr id="38" name="テキスト ボックス 37">
                  <a:extLst>
                    <a:ext uri="{FF2B5EF4-FFF2-40B4-BE49-F238E27FC236}">
                      <a16:creationId xmlns:a16="http://schemas.microsoft.com/office/drawing/2014/main" id="{FECC1DD8-F256-B4E0-A759-A9E54E1537E7}"/>
                    </a:ext>
                  </a:extLst>
                </p:cNvPr>
                <p:cNvSpPr txBox="1"/>
                <p:nvPr/>
              </p:nvSpPr>
              <p:spPr>
                <a:xfrm>
                  <a:off x="5617116" y="899899"/>
                  <a:ext cx="447131" cy="400109"/>
                </a:xfrm>
                <a:prstGeom prst="rect">
                  <a:avLst/>
                </a:prstGeom>
                <a:noFill/>
              </p:spPr>
              <p:txBody>
                <a:bodyPr wrap="none" rtlCol="0">
                  <a:spAutoFit/>
                </a:bodyPr>
                <a:lstStyle/>
                <a:p>
                  <a:r>
                    <a:rPr lang="en-US" altLang="ja-JP" sz="1350" dirty="0"/>
                    <a:t>RI</a:t>
                  </a:r>
                  <a:endParaRPr lang="ja-JP" altLang="en-US" sz="1350" dirty="0"/>
                </a:p>
              </p:txBody>
            </p:sp>
            <p:sp>
              <p:nvSpPr>
                <p:cNvPr id="39" name="テキスト ボックス 38">
                  <a:extLst>
                    <a:ext uri="{FF2B5EF4-FFF2-40B4-BE49-F238E27FC236}">
                      <a16:creationId xmlns:a16="http://schemas.microsoft.com/office/drawing/2014/main" id="{ED1AA7B7-777E-97B5-621B-7E1BA2162968}"/>
                    </a:ext>
                  </a:extLst>
                </p:cNvPr>
                <p:cNvSpPr txBox="1"/>
                <p:nvPr/>
              </p:nvSpPr>
              <p:spPr>
                <a:xfrm>
                  <a:off x="6221576" y="1594651"/>
                  <a:ext cx="447131" cy="400109"/>
                </a:xfrm>
                <a:prstGeom prst="rect">
                  <a:avLst/>
                </a:prstGeom>
                <a:noFill/>
              </p:spPr>
              <p:txBody>
                <a:bodyPr wrap="none" rtlCol="0">
                  <a:spAutoFit/>
                </a:bodyPr>
                <a:lstStyle/>
                <a:p>
                  <a:r>
                    <a:rPr lang="en-US" altLang="ja-JP" sz="1350" dirty="0"/>
                    <a:t>RI</a:t>
                  </a:r>
                  <a:endParaRPr lang="ja-JP" altLang="en-US" sz="1350" dirty="0"/>
                </a:p>
              </p:txBody>
            </p:sp>
          </p:grpSp>
        </p:grpSp>
        <p:cxnSp>
          <p:nvCxnSpPr>
            <p:cNvPr id="25" name="直線矢印コネクタ 24">
              <a:extLst>
                <a:ext uri="{FF2B5EF4-FFF2-40B4-BE49-F238E27FC236}">
                  <a16:creationId xmlns:a16="http://schemas.microsoft.com/office/drawing/2014/main" id="{FD7DA276-85AD-F7C1-FD31-DA92EBE7E3E1}"/>
                </a:ext>
              </a:extLst>
            </p:cNvPr>
            <p:cNvCxnSpPr/>
            <p:nvPr/>
          </p:nvCxnSpPr>
          <p:spPr>
            <a:xfrm>
              <a:off x="3921405" y="3171103"/>
              <a:ext cx="2736304" cy="0"/>
            </a:xfrm>
            <a:prstGeom prst="straightConnector1">
              <a:avLst/>
            </a:prstGeom>
            <a:ln w="3175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B5D563BF-4AB5-AF02-A6CD-73034A5FA979}"/>
                </a:ext>
              </a:extLst>
            </p:cNvPr>
            <p:cNvSpPr/>
            <p:nvPr/>
          </p:nvSpPr>
          <p:spPr>
            <a:xfrm>
              <a:off x="3080734" y="4540508"/>
              <a:ext cx="761747" cy="923329"/>
            </a:xfrm>
            <a:prstGeom prst="rect">
              <a:avLst/>
            </a:prstGeom>
            <a:noFill/>
          </p:spPr>
          <p:txBody>
            <a:bodyPr wrap="none" lIns="68580" tIns="34290" rIns="68580" bIns="34290">
              <a:spAutoFit/>
            </a:bodyPr>
            <a:lstStyle/>
            <a:p>
              <a:pPr algn="ctr"/>
              <a:r>
                <a:rPr lang="en-US" altLang="ja-JP" sz="405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endParaRPr lang="ja-JP" altLang="en-US" sz="405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27" name="Picture 2" descr="C:\Documents and Settings\oonishi\デスクトップ\cross.png">
              <a:extLst>
                <a:ext uri="{FF2B5EF4-FFF2-40B4-BE49-F238E27FC236}">
                  <a16:creationId xmlns:a16="http://schemas.microsoft.com/office/drawing/2014/main" id="{69B3F01D-4013-B6DF-214B-B204366C78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4712" y="3995434"/>
              <a:ext cx="2815354" cy="2088898"/>
            </a:xfrm>
            <a:prstGeom prst="rect">
              <a:avLst/>
            </a:prstGeom>
            <a:noFill/>
            <a:extLst>
              <a:ext uri="{909E8E84-426E-40DD-AFC4-6F175D3DCCD1}">
                <a14:hiddenFill xmlns:a14="http://schemas.microsoft.com/office/drawing/2010/main">
                  <a:solidFill>
                    <a:srgbClr val="FFFFFF"/>
                  </a:solidFill>
                </a14:hiddenFill>
              </a:ext>
            </a:extLst>
          </p:spPr>
        </p:pic>
        <p:sp>
          <p:nvSpPr>
            <p:cNvPr id="28" name="テキスト ボックス 27">
              <a:extLst>
                <a:ext uri="{FF2B5EF4-FFF2-40B4-BE49-F238E27FC236}">
                  <a16:creationId xmlns:a16="http://schemas.microsoft.com/office/drawing/2014/main" id="{D19058EF-3D98-7F9E-8379-C3E5F7C1A9AB}"/>
                </a:ext>
              </a:extLst>
            </p:cNvPr>
            <p:cNvSpPr txBox="1"/>
            <p:nvPr/>
          </p:nvSpPr>
          <p:spPr>
            <a:xfrm>
              <a:off x="3861002" y="3683389"/>
              <a:ext cx="2979899" cy="430887"/>
            </a:xfrm>
            <a:prstGeom prst="rect">
              <a:avLst/>
            </a:prstGeom>
            <a:noFill/>
          </p:spPr>
          <p:txBody>
            <a:bodyPr wrap="square" rtlCol="0">
              <a:spAutoFit/>
            </a:bodyPr>
            <a:lstStyle/>
            <a:p>
              <a:r>
                <a:rPr lang="en-US" altLang="ja-JP" sz="1500" dirty="0"/>
                <a:t>Measured cross section</a:t>
              </a:r>
              <a:endParaRPr lang="ja-JP" altLang="en-US" sz="1500" dirty="0"/>
            </a:p>
          </p:txBody>
        </p:sp>
      </p:grpSp>
      <p:grpSp>
        <p:nvGrpSpPr>
          <p:cNvPr id="40" name="グループ化 39">
            <a:extLst>
              <a:ext uri="{FF2B5EF4-FFF2-40B4-BE49-F238E27FC236}">
                <a16:creationId xmlns:a16="http://schemas.microsoft.com/office/drawing/2014/main" id="{6B806669-0EDC-B716-0E7A-56A9E9A5E117}"/>
              </a:ext>
            </a:extLst>
          </p:cNvPr>
          <p:cNvGrpSpPr/>
          <p:nvPr/>
        </p:nvGrpSpPr>
        <p:grpSpPr>
          <a:xfrm>
            <a:off x="5715520" y="2542997"/>
            <a:ext cx="2396464" cy="3427878"/>
            <a:chOff x="6367495" y="1328569"/>
            <a:chExt cx="3195285" cy="4570503"/>
          </a:xfrm>
        </p:grpSpPr>
        <p:grpSp>
          <p:nvGrpSpPr>
            <p:cNvPr id="41" name="グループ化 40">
              <a:extLst>
                <a:ext uri="{FF2B5EF4-FFF2-40B4-BE49-F238E27FC236}">
                  <a16:creationId xmlns:a16="http://schemas.microsoft.com/office/drawing/2014/main" id="{5E32BD9A-FFE6-077E-CD93-2726EC7CF932}"/>
                </a:ext>
              </a:extLst>
            </p:cNvPr>
            <p:cNvGrpSpPr/>
            <p:nvPr/>
          </p:nvGrpSpPr>
          <p:grpSpPr>
            <a:xfrm>
              <a:off x="6367495" y="1328569"/>
              <a:ext cx="3195285" cy="4201172"/>
              <a:chOff x="6367495" y="1328569"/>
              <a:chExt cx="3195285" cy="4201172"/>
            </a:xfrm>
          </p:grpSpPr>
          <p:sp>
            <p:nvSpPr>
              <p:cNvPr id="43" name="右矢印 70">
                <a:extLst>
                  <a:ext uri="{FF2B5EF4-FFF2-40B4-BE49-F238E27FC236}">
                    <a16:creationId xmlns:a16="http://schemas.microsoft.com/office/drawing/2014/main" id="{3B698CAD-A06E-6E23-694F-F0EF675D7B59}"/>
                  </a:ext>
                </a:extLst>
              </p:cNvPr>
              <p:cNvSpPr/>
              <p:nvPr/>
            </p:nvSpPr>
            <p:spPr>
              <a:xfrm>
                <a:off x="6771774" y="1832327"/>
                <a:ext cx="712101" cy="1996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4" name="円/楕円 71">
                <a:extLst>
                  <a:ext uri="{FF2B5EF4-FFF2-40B4-BE49-F238E27FC236}">
                    <a16:creationId xmlns:a16="http://schemas.microsoft.com/office/drawing/2014/main" id="{FDA5590E-D26E-76E3-27E0-D19D0D2DDD4C}"/>
                  </a:ext>
                </a:extLst>
              </p:cNvPr>
              <p:cNvSpPr/>
              <p:nvPr/>
            </p:nvSpPr>
            <p:spPr>
              <a:xfrm>
                <a:off x="7903572" y="1790669"/>
                <a:ext cx="265362" cy="2559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5" name="テキスト ボックス 44">
                <a:extLst>
                  <a:ext uri="{FF2B5EF4-FFF2-40B4-BE49-F238E27FC236}">
                    <a16:creationId xmlns:a16="http://schemas.microsoft.com/office/drawing/2014/main" id="{3D8AF91C-DB35-D241-EAEE-7370BE413D49}"/>
                  </a:ext>
                </a:extLst>
              </p:cNvPr>
              <p:cNvSpPr txBox="1"/>
              <p:nvPr/>
            </p:nvSpPr>
            <p:spPr>
              <a:xfrm>
                <a:off x="7821378" y="1328569"/>
                <a:ext cx="447131" cy="400109"/>
              </a:xfrm>
              <a:prstGeom prst="rect">
                <a:avLst/>
              </a:prstGeom>
              <a:noFill/>
            </p:spPr>
            <p:txBody>
              <a:bodyPr wrap="none" rtlCol="0">
                <a:spAutoFit/>
              </a:bodyPr>
              <a:lstStyle/>
              <a:p>
                <a:r>
                  <a:rPr lang="en-US" altLang="ja-JP" sz="1350" dirty="0"/>
                  <a:t>RI</a:t>
                </a:r>
                <a:endParaRPr lang="ja-JP" altLang="en-US" sz="1350" dirty="0"/>
              </a:p>
            </p:txBody>
          </p:sp>
          <p:cxnSp>
            <p:nvCxnSpPr>
              <p:cNvPr id="46" name="直線矢印コネクタ 45">
                <a:extLst>
                  <a:ext uri="{FF2B5EF4-FFF2-40B4-BE49-F238E27FC236}">
                    <a16:creationId xmlns:a16="http://schemas.microsoft.com/office/drawing/2014/main" id="{115DE307-8723-24C3-FA2F-D0599C8FF31D}"/>
                  </a:ext>
                </a:extLst>
              </p:cNvPr>
              <p:cNvCxnSpPr/>
              <p:nvPr/>
            </p:nvCxnSpPr>
            <p:spPr>
              <a:xfrm>
                <a:off x="7006926" y="3164613"/>
                <a:ext cx="1670399" cy="0"/>
              </a:xfrm>
              <a:prstGeom prst="straightConnector1">
                <a:avLst/>
              </a:prstGeom>
              <a:ln w="3175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7" name="テキスト ボックス 46">
                <a:extLst>
                  <a:ext uri="{FF2B5EF4-FFF2-40B4-BE49-F238E27FC236}">
                    <a16:creationId xmlns:a16="http://schemas.microsoft.com/office/drawing/2014/main" id="{36E95FE2-516D-6033-4DF1-B442AA9EDB83}"/>
                  </a:ext>
                </a:extLst>
              </p:cNvPr>
              <p:cNvSpPr txBox="1"/>
              <p:nvPr/>
            </p:nvSpPr>
            <p:spPr>
              <a:xfrm>
                <a:off x="7102074" y="3218716"/>
                <a:ext cx="1699868" cy="492443"/>
              </a:xfrm>
              <a:prstGeom prst="rect">
                <a:avLst/>
              </a:prstGeom>
              <a:noFill/>
            </p:spPr>
            <p:txBody>
              <a:bodyPr wrap="none" rtlCol="0">
                <a:spAutoFit/>
              </a:bodyPr>
              <a:lstStyle/>
              <a:p>
                <a:r>
                  <a:rPr lang="en-US" altLang="ja-JP" u="sng" dirty="0"/>
                  <a:t>Separation</a:t>
                </a:r>
                <a:endParaRPr lang="ja-JP" altLang="en-US" u="sng" dirty="0"/>
              </a:p>
            </p:txBody>
          </p:sp>
          <p:sp>
            <p:nvSpPr>
              <p:cNvPr id="48" name="正方形/長方形 47">
                <a:extLst>
                  <a:ext uri="{FF2B5EF4-FFF2-40B4-BE49-F238E27FC236}">
                    <a16:creationId xmlns:a16="http://schemas.microsoft.com/office/drawing/2014/main" id="{5DCAAE45-EE5C-2F65-90C3-71F2AB4B827C}"/>
                  </a:ext>
                </a:extLst>
              </p:cNvPr>
              <p:cNvSpPr/>
              <p:nvPr/>
            </p:nvSpPr>
            <p:spPr>
              <a:xfrm>
                <a:off x="6367495" y="4540508"/>
                <a:ext cx="877164" cy="923329"/>
              </a:xfrm>
              <a:prstGeom prst="rect">
                <a:avLst/>
              </a:prstGeom>
              <a:noFill/>
            </p:spPr>
            <p:txBody>
              <a:bodyPr wrap="none" lIns="68580" tIns="34290" rIns="68580" bIns="34290">
                <a:spAutoFit/>
              </a:bodyPr>
              <a:lstStyle/>
              <a:p>
                <a:pPr algn="ctr"/>
                <a:r>
                  <a:rPr lang="ja-JP" altLang="en-US" sz="405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p>
            </p:txBody>
          </p:sp>
          <p:sp>
            <p:nvSpPr>
              <p:cNvPr id="49" name="テキスト ボックス 48">
                <a:extLst>
                  <a:ext uri="{FF2B5EF4-FFF2-40B4-BE49-F238E27FC236}">
                    <a16:creationId xmlns:a16="http://schemas.microsoft.com/office/drawing/2014/main" id="{ED4E1909-4B4E-7344-24DF-53F1DF099443}"/>
                  </a:ext>
                </a:extLst>
              </p:cNvPr>
              <p:cNvSpPr txBox="1"/>
              <p:nvPr/>
            </p:nvSpPr>
            <p:spPr>
              <a:xfrm>
                <a:off x="6957346" y="3641492"/>
                <a:ext cx="2605434" cy="1046440"/>
              </a:xfrm>
              <a:prstGeom prst="rect">
                <a:avLst/>
              </a:prstGeom>
              <a:noFill/>
            </p:spPr>
            <p:txBody>
              <a:bodyPr wrap="square" rtlCol="0">
                <a:spAutoFit/>
              </a:bodyPr>
              <a:lstStyle/>
              <a:p>
                <a:r>
                  <a:rPr lang="en-US" altLang="ja-JP" sz="1500" dirty="0"/>
                  <a:t>ISOL</a:t>
                </a:r>
              </a:p>
              <a:p>
                <a:r>
                  <a:rPr lang="en-US" altLang="ja-JP" sz="1500" dirty="0"/>
                  <a:t>Mass separation</a:t>
                </a:r>
              </a:p>
              <a:p>
                <a:r>
                  <a:rPr lang="en-US" altLang="ja-JP" sz="1500" dirty="0"/>
                  <a:t>Chemical separation</a:t>
                </a:r>
                <a:endParaRPr lang="ja-JP" altLang="en-US" sz="1500" dirty="0"/>
              </a:p>
            </p:txBody>
          </p:sp>
          <p:sp>
            <p:nvSpPr>
              <p:cNvPr id="50" name="テキスト ボックス 49">
                <a:extLst>
                  <a:ext uri="{FF2B5EF4-FFF2-40B4-BE49-F238E27FC236}">
                    <a16:creationId xmlns:a16="http://schemas.microsoft.com/office/drawing/2014/main" id="{BEA63D4C-6863-14E3-3263-202F61907F2F}"/>
                  </a:ext>
                </a:extLst>
              </p:cNvPr>
              <p:cNvSpPr txBox="1"/>
              <p:nvPr/>
            </p:nvSpPr>
            <p:spPr>
              <a:xfrm>
                <a:off x="7135942" y="4760300"/>
                <a:ext cx="2182649" cy="769441"/>
              </a:xfrm>
              <a:prstGeom prst="rect">
                <a:avLst/>
              </a:prstGeom>
              <a:noFill/>
            </p:spPr>
            <p:txBody>
              <a:bodyPr wrap="none" rtlCol="0">
                <a:spAutoFit/>
              </a:bodyPr>
              <a:lstStyle/>
              <a:p>
                <a:r>
                  <a:rPr lang="ja-JP" altLang="en-US" dirty="0"/>
                  <a:t>～</a:t>
                </a:r>
                <a:r>
                  <a:rPr lang="en-US" altLang="ja-JP" dirty="0"/>
                  <a:t>10</a:t>
                </a:r>
                <a:r>
                  <a:rPr lang="en-US" altLang="ja-JP" baseline="30000" dirty="0"/>
                  <a:t>11</a:t>
                </a:r>
                <a:r>
                  <a:rPr lang="en-US" altLang="ja-JP" dirty="0"/>
                  <a:t> fissions</a:t>
                </a:r>
              </a:p>
              <a:p>
                <a:r>
                  <a:rPr lang="en-US" altLang="ja-JP" sz="1350" dirty="0"/>
                  <a:t>(1kW , U 30g)</a:t>
                </a:r>
                <a:endParaRPr lang="ja-JP" altLang="en-US" sz="1350" dirty="0"/>
              </a:p>
            </p:txBody>
          </p:sp>
        </p:grpSp>
        <p:sp>
          <p:nvSpPr>
            <p:cNvPr id="42" name="テキスト ボックス 41">
              <a:extLst>
                <a:ext uri="{FF2B5EF4-FFF2-40B4-BE49-F238E27FC236}">
                  <a16:creationId xmlns:a16="http://schemas.microsoft.com/office/drawing/2014/main" id="{9EC8DF62-FADF-5D97-0F7D-28B9DA3ACE69}"/>
                </a:ext>
              </a:extLst>
            </p:cNvPr>
            <p:cNvSpPr txBox="1"/>
            <p:nvPr/>
          </p:nvSpPr>
          <p:spPr>
            <a:xfrm>
              <a:off x="7135942" y="5498963"/>
              <a:ext cx="2000869" cy="400109"/>
            </a:xfrm>
            <a:prstGeom prst="rect">
              <a:avLst/>
            </a:prstGeom>
            <a:noFill/>
          </p:spPr>
          <p:txBody>
            <a:bodyPr wrap="square" rtlCol="0">
              <a:spAutoFit/>
            </a:bodyPr>
            <a:lstStyle/>
            <a:p>
              <a:r>
                <a:rPr lang="en-US" altLang="ja-JP" sz="1350" baseline="30000" dirty="0"/>
                <a:t>132</a:t>
              </a:r>
              <a:r>
                <a:rPr lang="en-US" altLang="ja-JP" sz="1350" dirty="0"/>
                <a:t>Sn </a:t>
              </a:r>
              <a:r>
                <a:rPr lang="ja-JP" altLang="en-US" sz="1350" dirty="0"/>
                <a:t>～</a:t>
              </a:r>
              <a:r>
                <a:rPr lang="en-US" altLang="ja-JP" sz="1350" dirty="0"/>
                <a:t>10</a:t>
              </a:r>
              <a:r>
                <a:rPr lang="en-US" altLang="ja-JP" sz="1350" baseline="30000" dirty="0"/>
                <a:t>9</a:t>
              </a:r>
              <a:r>
                <a:rPr lang="en-US" altLang="ja-JP" sz="1350" dirty="0"/>
                <a:t> </a:t>
              </a:r>
              <a:r>
                <a:rPr lang="en-US" altLang="ja-JP" sz="1350" dirty="0" err="1"/>
                <a:t>pps</a:t>
              </a:r>
              <a:endParaRPr lang="en-US" altLang="ja-JP" sz="1350" dirty="0"/>
            </a:p>
          </p:txBody>
        </p:sp>
      </p:grpSp>
    </p:spTree>
    <p:extLst>
      <p:ext uri="{BB962C8B-B14F-4D97-AF65-F5344CB8AC3E}">
        <p14:creationId xmlns:p14="http://schemas.microsoft.com/office/powerpoint/2010/main" val="2218210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44C7DF9-F64D-D406-B991-22C2EFB25F2F}"/>
              </a:ext>
            </a:extLst>
          </p:cNvPr>
          <p:cNvSpPr txBox="1"/>
          <p:nvPr/>
        </p:nvSpPr>
        <p:spPr>
          <a:xfrm>
            <a:off x="1356029" y="1018873"/>
            <a:ext cx="2604559" cy="461665"/>
          </a:xfrm>
          <a:prstGeom prst="rect">
            <a:avLst/>
          </a:prstGeom>
          <a:noFill/>
        </p:spPr>
        <p:txBody>
          <a:bodyPr wrap="none" rtlCol="0">
            <a:spAutoFit/>
          </a:bodyPr>
          <a:lstStyle/>
          <a:p>
            <a:r>
              <a:rPr lang="en-US" altLang="ja-JP" sz="2400" dirty="0"/>
              <a:t>Target production</a:t>
            </a:r>
            <a:endParaRPr lang="ja-JP" altLang="en-US" sz="1500" dirty="0"/>
          </a:p>
        </p:txBody>
      </p:sp>
      <p:sp>
        <p:nvSpPr>
          <p:cNvPr id="3" name="テキスト ボックス 2">
            <a:extLst>
              <a:ext uri="{FF2B5EF4-FFF2-40B4-BE49-F238E27FC236}">
                <a16:creationId xmlns:a16="http://schemas.microsoft.com/office/drawing/2014/main" id="{0AD34E5D-25E7-7B55-5580-4350E60A5E28}"/>
              </a:ext>
            </a:extLst>
          </p:cNvPr>
          <p:cNvSpPr txBox="1"/>
          <p:nvPr/>
        </p:nvSpPr>
        <p:spPr>
          <a:xfrm>
            <a:off x="1695800" y="5129862"/>
            <a:ext cx="6211957" cy="692497"/>
          </a:xfrm>
          <a:prstGeom prst="rect">
            <a:avLst/>
          </a:prstGeom>
          <a:noFill/>
          <a:ln w="25400">
            <a:solidFill>
              <a:schemeClr val="accent1"/>
            </a:solidFill>
          </a:ln>
        </p:spPr>
        <p:txBody>
          <a:bodyPr wrap="none" rtlCol="0">
            <a:spAutoFit/>
          </a:bodyPr>
          <a:lstStyle/>
          <a:p>
            <a:r>
              <a:rPr lang="en-US" altLang="ja-JP" sz="2100" dirty="0">
                <a:solidFill>
                  <a:srgbClr val="0000FF"/>
                </a:solidFill>
              </a:rPr>
              <a:t>Uranium-oxide-coated carbon disk</a:t>
            </a:r>
            <a:endParaRPr lang="en-US" altLang="ja-JP" sz="2100" dirty="0"/>
          </a:p>
          <a:p>
            <a:r>
              <a:rPr lang="en-US" altLang="ja-JP" dirty="0"/>
              <a:t>Φ20 mm, </a:t>
            </a:r>
            <a:r>
              <a:rPr lang="ja-JP" altLang="en-US" dirty="0"/>
              <a:t>～</a:t>
            </a:r>
            <a:r>
              <a:rPr lang="en-US" altLang="ja-JP" dirty="0"/>
              <a:t>1 mm thickness, U</a:t>
            </a:r>
            <a:r>
              <a:rPr lang="ja-JP" altLang="en-US" dirty="0"/>
              <a:t> </a:t>
            </a:r>
            <a:r>
              <a:rPr lang="en-US" altLang="ja-JP" dirty="0"/>
              <a:t>0.7g, C</a:t>
            </a:r>
            <a:r>
              <a:rPr lang="ja-JP" altLang="en-US" dirty="0"/>
              <a:t> </a:t>
            </a:r>
            <a:r>
              <a:rPr lang="en-US" altLang="ja-JP" dirty="0"/>
              <a:t>0.35 g, </a:t>
            </a:r>
            <a:r>
              <a:rPr lang="ja-JP" altLang="en-US" dirty="0"/>
              <a:t>　</a:t>
            </a:r>
            <a:r>
              <a:rPr lang="en-US" altLang="ja-JP" dirty="0"/>
              <a:t>C/U</a:t>
            </a:r>
            <a:r>
              <a:rPr lang="ja-JP" altLang="en-US" dirty="0"/>
              <a:t>～</a:t>
            </a:r>
            <a:r>
              <a:rPr lang="en-US" altLang="ja-JP" dirty="0"/>
              <a:t>10</a:t>
            </a:r>
            <a:r>
              <a:rPr lang="ja-JP" altLang="en-US" dirty="0"/>
              <a:t>　</a:t>
            </a:r>
            <a:r>
              <a:rPr lang="en-US" altLang="ja-JP" dirty="0"/>
              <a:t> </a:t>
            </a:r>
            <a:endParaRPr lang="ja-JP" altLang="en-US" sz="2100" dirty="0"/>
          </a:p>
        </p:txBody>
      </p:sp>
      <p:sp>
        <p:nvSpPr>
          <p:cNvPr id="4" name="テキスト ボックス 3">
            <a:extLst>
              <a:ext uri="{FF2B5EF4-FFF2-40B4-BE49-F238E27FC236}">
                <a16:creationId xmlns:a16="http://schemas.microsoft.com/office/drawing/2014/main" id="{C7ED9181-7AD9-A0C4-C85B-3943F03A7ED1}"/>
              </a:ext>
            </a:extLst>
          </p:cNvPr>
          <p:cNvSpPr txBox="1"/>
          <p:nvPr/>
        </p:nvSpPr>
        <p:spPr>
          <a:xfrm>
            <a:off x="1803812" y="3207859"/>
            <a:ext cx="1804853" cy="369332"/>
          </a:xfrm>
          <a:prstGeom prst="rect">
            <a:avLst/>
          </a:prstGeom>
          <a:noFill/>
        </p:spPr>
        <p:txBody>
          <a:bodyPr wrap="none" rtlCol="0">
            <a:spAutoFit/>
          </a:bodyPr>
          <a:lstStyle/>
          <a:p>
            <a:r>
              <a:rPr lang="en-US" altLang="ja-JP" dirty="0"/>
              <a:t>4) </a:t>
            </a:r>
            <a:r>
              <a:rPr lang="en-US" altLang="ja-JP" dirty="0">
                <a:solidFill>
                  <a:srgbClr val="FF0000"/>
                </a:solidFill>
                <a:sym typeface="Wingdings" panose="05000000000000000000" pitchFamily="2" charset="2"/>
              </a:rPr>
              <a:t>Disk forming</a:t>
            </a:r>
            <a:r>
              <a:rPr lang="en-US" altLang="ja-JP" dirty="0">
                <a:solidFill>
                  <a:srgbClr val="FF0000"/>
                </a:solidFill>
              </a:rPr>
              <a:t> </a:t>
            </a:r>
          </a:p>
        </p:txBody>
      </p:sp>
      <p:grpSp>
        <p:nvGrpSpPr>
          <p:cNvPr id="5" name="グループ化 4">
            <a:extLst>
              <a:ext uri="{FF2B5EF4-FFF2-40B4-BE49-F238E27FC236}">
                <a16:creationId xmlns:a16="http://schemas.microsoft.com/office/drawing/2014/main" id="{1CED390D-2E1A-A2FF-098F-46756D779611}"/>
              </a:ext>
            </a:extLst>
          </p:cNvPr>
          <p:cNvGrpSpPr/>
          <p:nvPr/>
        </p:nvGrpSpPr>
        <p:grpSpPr>
          <a:xfrm>
            <a:off x="5472474" y="4057537"/>
            <a:ext cx="2380010" cy="892435"/>
            <a:chOff x="5468159" y="3742720"/>
            <a:chExt cx="3173347" cy="1189913"/>
          </a:xfrm>
        </p:grpSpPr>
        <p:pic>
          <p:nvPicPr>
            <p:cNvPr id="6" name="Picture 2" descr="C:\Users\oonishi\Desktop\画像 005.png">
              <a:extLst>
                <a:ext uri="{FF2B5EF4-FFF2-40B4-BE49-F238E27FC236}">
                  <a16:creationId xmlns:a16="http://schemas.microsoft.com/office/drawing/2014/main" id="{6CE5E3C1-7D7B-11FB-83CC-2DF2BC5DE7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8159" y="3742720"/>
              <a:ext cx="1563852" cy="11721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oonishi\Desktop\画像 009.jpg">
              <a:extLst>
                <a:ext uri="{FF2B5EF4-FFF2-40B4-BE49-F238E27FC236}">
                  <a16:creationId xmlns:a16="http://schemas.microsoft.com/office/drawing/2014/main" id="{F4CEBEE8-B02E-3A01-0825-B30E17D7C2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5198" y="3751117"/>
              <a:ext cx="1576308" cy="118151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テキスト ボックス 7">
            <a:extLst>
              <a:ext uri="{FF2B5EF4-FFF2-40B4-BE49-F238E27FC236}">
                <a16:creationId xmlns:a16="http://schemas.microsoft.com/office/drawing/2014/main" id="{EF01E8AD-B697-BF52-4EA7-B3B967209599}"/>
              </a:ext>
            </a:extLst>
          </p:cNvPr>
          <p:cNvSpPr txBox="1"/>
          <p:nvPr/>
        </p:nvSpPr>
        <p:spPr>
          <a:xfrm>
            <a:off x="5447185" y="4048249"/>
            <a:ext cx="330540" cy="300082"/>
          </a:xfrm>
          <a:prstGeom prst="rect">
            <a:avLst/>
          </a:prstGeom>
          <a:noFill/>
        </p:spPr>
        <p:txBody>
          <a:bodyPr wrap="none" rtlCol="0">
            <a:spAutoFit/>
          </a:bodyPr>
          <a:lstStyle/>
          <a:p>
            <a:r>
              <a:rPr lang="en-US" altLang="ja-JP" sz="1350" dirty="0">
                <a:solidFill>
                  <a:schemeClr val="bg1"/>
                </a:solidFill>
              </a:rPr>
              <a:t>4)</a:t>
            </a:r>
            <a:endParaRPr lang="ja-JP" altLang="en-US" sz="1350" dirty="0">
              <a:solidFill>
                <a:schemeClr val="bg1"/>
              </a:solidFill>
            </a:endParaRPr>
          </a:p>
        </p:txBody>
      </p:sp>
      <p:sp>
        <p:nvSpPr>
          <p:cNvPr id="9" name="テキスト ボックス 8">
            <a:extLst>
              <a:ext uri="{FF2B5EF4-FFF2-40B4-BE49-F238E27FC236}">
                <a16:creationId xmlns:a16="http://schemas.microsoft.com/office/drawing/2014/main" id="{05EC795D-E874-3F5E-BA03-D12D46F67F71}"/>
              </a:ext>
            </a:extLst>
          </p:cNvPr>
          <p:cNvSpPr txBox="1"/>
          <p:nvPr/>
        </p:nvSpPr>
        <p:spPr>
          <a:xfrm>
            <a:off x="1803812" y="2883823"/>
            <a:ext cx="1436804" cy="369332"/>
          </a:xfrm>
          <a:prstGeom prst="rect">
            <a:avLst/>
          </a:prstGeom>
          <a:noFill/>
        </p:spPr>
        <p:txBody>
          <a:bodyPr wrap="none" rtlCol="0">
            <a:spAutoFit/>
          </a:bodyPr>
          <a:lstStyle/>
          <a:p>
            <a:r>
              <a:rPr lang="en-US" altLang="ja-JP" dirty="0"/>
              <a:t>3) Reground</a:t>
            </a:r>
            <a:endParaRPr lang="ja-JP" altLang="en-US" dirty="0"/>
          </a:p>
        </p:txBody>
      </p:sp>
      <p:pic>
        <p:nvPicPr>
          <p:cNvPr id="10" name="Picture 2" descr="D:\Users\oonishi\Desktop\画像 001.png">
            <a:extLst>
              <a:ext uri="{FF2B5EF4-FFF2-40B4-BE49-F238E27FC236}">
                <a16:creationId xmlns:a16="http://schemas.microsoft.com/office/drawing/2014/main" id="{6BBE5511-83EB-7543-5326-247C092A34E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4704" y="4056044"/>
            <a:ext cx="1175225" cy="880887"/>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9EA0A2A6-2591-829B-B6AE-B22CA0A95FD9}"/>
              </a:ext>
            </a:extLst>
          </p:cNvPr>
          <p:cNvSpPr txBox="1"/>
          <p:nvPr/>
        </p:nvSpPr>
        <p:spPr>
          <a:xfrm>
            <a:off x="4166509" y="4022272"/>
            <a:ext cx="330540" cy="300082"/>
          </a:xfrm>
          <a:prstGeom prst="rect">
            <a:avLst/>
          </a:prstGeom>
          <a:noFill/>
        </p:spPr>
        <p:txBody>
          <a:bodyPr wrap="none" rtlCol="0">
            <a:spAutoFit/>
          </a:bodyPr>
          <a:lstStyle/>
          <a:p>
            <a:r>
              <a:rPr lang="en-US" altLang="ja-JP" sz="1350" dirty="0">
                <a:solidFill>
                  <a:schemeClr val="bg1"/>
                </a:solidFill>
              </a:rPr>
              <a:t>3)</a:t>
            </a:r>
            <a:endParaRPr lang="ja-JP" altLang="en-US" sz="1350" dirty="0">
              <a:solidFill>
                <a:schemeClr val="bg1"/>
              </a:solidFill>
            </a:endParaRPr>
          </a:p>
        </p:txBody>
      </p:sp>
      <p:sp>
        <p:nvSpPr>
          <p:cNvPr id="12" name="テキスト ボックス 11">
            <a:extLst>
              <a:ext uri="{FF2B5EF4-FFF2-40B4-BE49-F238E27FC236}">
                <a16:creationId xmlns:a16="http://schemas.microsoft.com/office/drawing/2014/main" id="{E12FA1ED-0490-5F9B-4E36-E9BBB6BAB21B}"/>
              </a:ext>
            </a:extLst>
          </p:cNvPr>
          <p:cNvSpPr txBox="1"/>
          <p:nvPr/>
        </p:nvSpPr>
        <p:spPr>
          <a:xfrm>
            <a:off x="1803812" y="1760584"/>
            <a:ext cx="5392823" cy="1200329"/>
          </a:xfrm>
          <a:prstGeom prst="rect">
            <a:avLst/>
          </a:prstGeom>
          <a:noFill/>
        </p:spPr>
        <p:txBody>
          <a:bodyPr wrap="none" rtlCol="0">
            <a:spAutoFit/>
          </a:bodyPr>
          <a:lstStyle/>
          <a:p>
            <a:r>
              <a:rPr lang="en-US" altLang="ja-JP" dirty="0"/>
              <a:t>2) Impregnation with uranyl nitrate </a:t>
            </a:r>
          </a:p>
          <a:p>
            <a:r>
              <a:rPr lang="en-US" altLang="ja-JP" dirty="0"/>
              <a:t>         to 20μm graphite grains</a:t>
            </a:r>
          </a:p>
          <a:p>
            <a:r>
              <a:rPr lang="en-US" altLang="ja-JP" dirty="0"/>
              <a:t>    </a:t>
            </a:r>
            <a:r>
              <a:rPr lang="en-US" altLang="ja-JP" dirty="0">
                <a:sym typeface="Wingdings" panose="05000000000000000000" pitchFamily="2" charset="2"/>
              </a:rPr>
              <a:t> Oxidization </a:t>
            </a:r>
            <a:r>
              <a:rPr lang="en-US" altLang="ja-JP" dirty="0"/>
              <a:t>under air flow around 500</a:t>
            </a:r>
            <a:r>
              <a:rPr lang="ja-JP" altLang="en-US" dirty="0"/>
              <a:t>℃</a:t>
            </a:r>
            <a:endParaRPr lang="en-US" altLang="ja-JP" dirty="0"/>
          </a:p>
          <a:p>
            <a:r>
              <a:rPr lang="en-US" altLang="ja-JP" dirty="0"/>
              <a:t>      UO</a:t>
            </a:r>
            <a:r>
              <a:rPr lang="en-US" altLang="ja-JP" baseline="-25000" dirty="0"/>
              <a:t>2</a:t>
            </a:r>
            <a:r>
              <a:rPr lang="en-US" altLang="ja-JP" dirty="0"/>
              <a:t>(NO</a:t>
            </a:r>
            <a:r>
              <a:rPr lang="en-US" altLang="ja-JP" baseline="-25000" dirty="0"/>
              <a:t>3</a:t>
            </a:r>
            <a:r>
              <a:rPr lang="en-US" altLang="ja-JP" dirty="0"/>
              <a:t>)</a:t>
            </a:r>
            <a:r>
              <a:rPr lang="en-US" altLang="ja-JP" baseline="-25000" dirty="0"/>
              <a:t>2</a:t>
            </a:r>
            <a:r>
              <a:rPr lang="ja-JP" altLang="en-US" dirty="0"/>
              <a:t>・</a:t>
            </a:r>
            <a:r>
              <a:rPr lang="en-US" altLang="ja-JP" dirty="0"/>
              <a:t>2H</a:t>
            </a:r>
            <a:r>
              <a:rPr lang="en-US" altLang="ja-JP" baseline="-25000" dirty="0"/>
              <a:t>2</a:t>
            </a:r>
            <a:r>
              <a:rPr lang="en-US" altLang="ja-JP" dirty="0"/>
              <a:t>O </a:t>
            </a:r>
            <a:r>
              <a:rPr lang="en-US" altLang="ja-JP" dirty="0">
                <a:sym typeface="Wingdings" panose="05000000000000000000" pitchFamily="2" charset="2"/>
              </a:rPr>
              <a:t> UO</a:t>
            </a:r>
            <a:r>
              <a:rPr lang="en-US" altLang="ja-JP" baseline="-25000" dirty="0">
                <a:sym typeface="Wingdings" panose="05000000000000000000" pitchFamily="2" charset="2"/>
              </a:rPr>
              <a:t>3</a:t>
            </a:r>
            <a:r>
              <a:rPr lang="en-US" altLang="ja-JP" dirty="0">
                <a:sym typeface="Wingdings" panose="05000000000000000000" pitchFamily="2" charset="2"/>
              </a:rPr>
              <a:t>+NO+NO</a:t>
            </a:r>
            <a:r>
              <a:rPr lang="en-US" altLang="ja-JP" baseline="-25000" dirty="0">
                <a:sym typeface="Wingdings" panose="05000000000000000000" pitchFamily="2" charset="2"/>
              </a:rPr>
              <a:t>2</a:t>
            </a:r>
            <a:r>
              <a:rPr lang="en-US" altLang="ja-JP" dirty="0">
                <a:sym typeface="Wingdings" panose="05000000000000000000" pitchFamily="2" charset="2"/>
              </a:rPr>
              <a:t>+O</a:t>
            </a:r>
            <a:r>
              <a:rPr lang="en-US" altLang="ja-JP" baseline="-25000" dirty="0">
                <a:sym typeface="Wingdings" panose="05000000000000000000" pitchFamily="2" charset="2"/>
              </a:rPr>
              <a:t>2</a:t>
            </a:r>
            <a:r>
              <a:rPr lang="en-US" altLang="ja-JP" dirty="0">
                <a:sym typeface="Wingdings" panose="05000000000000000000" pitchFamily="2" charset="2"/>
              </a:rPr>
              <a:t>+2H</a:t>
            </a:r>
            <a:r>
              <a:rPr lang="en-US" altLang="ja-JP" baseline="-25000" dirty="0">
                <a:sym typeface="Wingdings" panose="05000000000000000000" pitchFamily="2" charset="2"/>
              </a:rPr>
              <a:t>2</a:t>
            </a:r>
            <a:r>
              <a:rPr lang="en-US" altLang="ja-JP" dirty="0">
                <a:sym typeface="Wingdings" panose="05000000000000000000" pitchFamily="2" charset="2"/>
              </a:rPr>
              <a:t>O</a:t>
            </a:r>
            <a:endParaRPr lang="ja-JP" altLang="en-US" dirty="0"/>
          </a:p>
        </p:txBody>
      </p:sp>
      <p:pic>
        <p:nvPicPr>
          <p:cNvPr id="13" name="Picture 4">
            <a:extLst>
              <a:ext uri="{FF2B5EF4-FFF2-40B4-BE49-F238E27FC236}">
                <a16:creationId xmlns:a16="http://schemas.microsoft.com/office/drawing/2014/main" id="{070C3163-ED1C-59E2-0481-085447E93C3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8410" y="4040455"/>
            <a:ext cx="1191866" cy="927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テキスト ボックス 13">
            <a:extLst>
              <a:ext uri="{FF2B5EF4-FFF2-40B4-BE49-F238E27FC236}">
                <a16:creationId xmlns:a16="http://schemas.microsoft.com/office/drawing/2014/main" id="{288084FF-1D4B-9F4C-0FB9-0FAA16C6D765}"/>
              </a:ext>
            </a:extLst>
          </p:cNvPr>
          <p:cNvSpPr txBox="1"/>
          <p:nvPr/>
        </p:nvSpPr>
        <p:spPr>
          <a:xfrm>
            <a:off x="2800109" y="4035261"/>
            <a:ext cx="330540" cy="300082"/>
          </a:xfrm>
          <a:prstGeom prst="rect">
            <a:avLst/>
          </a:prstGeom>
          <a:noFill/>
        </p:spPr>
        <p:txBody>
          <a:bodyPr wrap="none" rtlCol="0">
            <a:spAutoFit/>
          </a:bodyPr>
          <a:lstStyle/>
          <a:p>
            <a:r>
              <a:rPr lang="en-US" altLang="ja-JP" sz="1350" dirty="0">
                <a:solidFill>
                  <a:schemeClr val="bg1"/>
                </a:solidFill>
              </a:rPr>
              <a:t>2)</a:t>
            </a:r>
            <a:endParaRPr lang="ja-JP" altLang="en-US" sz="1350" dirty="0">
              <a:solidFill>
                <a:schemeClr val="bg1"/>
              </a:solidFill>
            </a:endParaRPr>
          </a:p>
        </p:txBody>
      </p:sp>
      <p:sp>
        <p:nvSpPr>
          <p:cNvPr id="15" name="テキスト ボックス 14">
            <a:extLst>
              <a:ext uri="{FF2B5EF4-FFF2-40B4-BE49-F238E27FC236}">
                <a16:creationId xmlns:a16="http://schemas.microsoft.com/office/drawing/2014/main" id="{486B1CC3-5A1A-F171-2F59-F5D904AE721B}"/>
              </a:ext>
            </a:extLst>
          </p:cNvPr>
          <p:cNvSpPr txBox="1"/>
          <p:nvPr/>
        </p:nvSpPr>
        <p:spPr>
          <a:xfrm>
            <a:off x="2876784" y="3860254"/>
            <a:ext cx="393056" cy="230832"/>
          </a:xfrm>
          <a:prstGeom prst="rect">
            <a:avLst/>
          </a:prstGeom>
          <a:noFill/>
        </p:spPr>
        <p:txBody>
          <a:bodyPr wrap="none" rtlCol="0">
            <a:spAutoFit/>
          </a:bodyPr>
          <a:lstStyle/>
          <a:p>
            <a:r>
              <a:rPr lang="en-US" altLang="ja-JP" sz="900" dirty="0" err="1"/>
              <a:t>NO</a:t>
            </a:r>
            <a:r>
              <a:rPr lang="en-US" altLang="ja-JP" sz="900" baseline="-25000" dirty="0" err="1"/>
              <a:t>x</a:t>
            </a:r>
            <a:endParaRPr lang="ja-JP" altLang="en-US" sz="1350" baseline="-25000" dirty="0"/>
          </a:p>
        </p:txBody>
      </p:sp>
      <p:pic>
        <p:nvPicPr>
          <p:cNvPr id="16" name="Picture 2">
            <a:extLst>
              <a:ext uri="{FF2B5EF4-FFF2-40B4-BE49-F238E27FC236}">
                <a16:creationId xmlns:a16="http://schemas.microsoft.com/office/drawing/2014/main" id="{E4FF7759-6D95-651A-DACF-840836D23F4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60703" y="4056044"/>
            <a:ext cx="1195520" cy="904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テキスト ボックス 16">
            <a:extLst>
              <a:ext uri="{FF2B5EF4-FFF2-40B4-BE49-F238E27FC236}">
                <a16:creationId xmlns:a16="http://schemas.microsoft.com/office/drawing/2014/main" id="{956161F5-5C10-85AC-C5A4-FF3DD258B0B4}"/>
              </a:ext>
            </a:extLst>
          </p:cNvPr>
          <p:cNvSpPr txBox="1"/>
          <p:nvPr/>
        </p:nvSpPr>
        <p:spPr>
          <a:xfrm>
            <a:off x="1803812" y="1457454"/>
            <a:ext cx="4445704" cy="369332"/>
          </a:xfrm>
          <a:prstGeom prst="rect">
            <a:avLst/>
          </a:prstGeom>
          <a:noFill/>
        </p:spPr>
        <p:txBody>
          <a:bodyPr wrap="none" rtlCol="0">
            <a:spAutoFit/>
          </a:bodyPr>
          <a:lstStyle/>
          <a:p>
            <a:r>
              <a:rPr lang="en-US" altLang="ja-JP" dirty="0"/>
              <a:t>1) U</a:t>
            </a:r>
            <a:r>
              <a:rPr lang="en-US" altLang="ja-JP" baseline="-25000" dirty="0"/>
              <a:t>3</a:t>
            </a:r>
            <a:r>
              <a:rPr lang="en-US" altLang="ja-JP" dirty="0"/>
              <a:t>O</a:t>
            </a:r>
            <a:r>
              <a:rPr lang="en-US" altLang="ja-JP" baseline="-25000" dirty="0"/>
              <a:t>8</a:t>
            </a:r>
            <a:r>
              <a:rPr lang="en-US" altLang="ja-JP" dirty="0"/>
              <a:t>  powder </a:t>
            </a:r>
            <a:r>
              <a:rPr lang="en-US" altLang="ja-JP" dirty="0">
                <a:sym typeface="Wingdings" panose="05000000000000000000" pitchFamily="2" charset="2"/>
              </a:rPr>
              <a:t> Uranyl nitrate solution</a:t>
            </a:r>
            <a:endParaRPr lang="ja-JP" altLang="en-US" dirty="0"/>
          </a:p>
        </p:txBody>
      </p:sp>
      <p:sp>
        <p:nvSpPr>
          <p:cNvPr id="18" name="テキスト ボックス 17">
            <a:extLst>
              <a:ext uri="{FF2B5EF4-FFF2-40B4-BE49-F238E27FC236}">
                <a16:creationId xmlns:a16="http://schemas.microsoft.com/office/drawing/2014/main" id="{69A3434F-E3A4-E203-6DD0-25F1FDD917A0}"/>
              </a:ext>
            </a:extLst>
          </p:cNvPr>
          <p:cNvSpPr txBox="1"/>
          <p:nvPr/>
        </p:nvSpPr>
        <p:spPr>
          <a:xfrm>
            <a:off x="1519423" y="4024870"/>
            <a:ext cx="1364733" cy="300082"/>
          </a:xfrm>
          <a:prstGeom prst="rect">
            <a:avLst/>
          </a:prstGeom>
          <a:noFill/>
        </p:spPr>
        <p:txBody>
          <a:bodyPr wrap="none" rtlCol="0">
            <a:spAutoFit/>
          </a:bodyPr>
          <a:lstStyle/>
          <a:p>
            <a:r>
              <a:rPr lang="en-US" altLang="ja-JP" sz="1350" dirty="0">
                <a:solidFill>
                  <a:schemeClr val="bg1"/>
                </a:solidFill>
              </a:rPr>
              <a:t>1)Uranyl nitrate</a:t>
            </a:r>
            <a:endParaRPr lang="ja-JP" altLang="en-US" sz="1350" baseline="-25000" dirty="0">
              <a:solidFill>
                <a:schemeClr val="bg1"/>
              </a:solidFill>
            </a:endParaRPr>
          </a:p>
        </p:txBody>
      </p:sp>
      <p:sp>
        <p:nvSpPr>
          <p:cNvPr id="19" name="テキスト ボックス 18">
            <a:extLst>
              <a:ext uri="{FF2B5EF4-FFF2-40B4-BE49-F238E27FC236}">
                <a16:creationId xmlns:a16="http://schemas.microsoft.com/office/drawing/2014/main" id="{A17F1E2A-ECAE-79B1-A8A5-3AF22789CB9E}"/>
              </a:ext>
            </a:extLst>
          </p:cNvPr>
          <p:cNvSpPr txBox="1"/>
          <p:nvPr/>
        </p:nvSpPr>
        <p:spPr>
          <a:xfrm>
            <a:off x="1803812" y="3531895"/>
            <a:ext cx="2707601" cy="369332"/>
          </a:xfrm>
          <a:prstGeom prst="rect">
            <a:avLst/>
          </a:prstGeom>
          <a:noFill/>
        </p:spPr>
        <p:txBody>
          <a:bodyPr wrap="none" rtlCol="0">
            <a:spAutoFit/>
          </a:bodyPr>
          <a:lstStyle/>
          <a:p>
            <a:r>
              <a:rPr lang="en-US" altLang="ja-JP" dirty="0"/>
              <a:t>5) Outgassing at 1000 </a:t>
            </a:r>
            <a:r>
              <a:rPr lang="ja-JP" altLang="en-US" dirty="0"/>
              <a:t>℃</a:t>
            </a:r>
            <a:endParaRPr lang="en-US" altLang="ja-JP" dirty="0"/>
          </a:p>
        </p:txBody>
      </p:sp>
    </p:spTree>
    <p:extLst>
      <p:ext uri="{BB962C8B-B14F-4D97-AF65-F5344CB8AC3E}">
        <p14:creationId xmlns:p14="http://schemas.microsoft.com/office/powerpoint/2010/main" val="617393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5BA887FD-1AD5-A492-572C-BF16CE8C0713}"/>
              </a:ext>
            </a:extLst>
          </p:cNvPr>
          <p:cNvGrpSpPr/>
          <p:nvPr/>
        </p:nvGrpSpPr>
        <p:grpSpPr>
          <a:xfrm>
            <a:off x="2323509" y="3907678"/>
            <a:ext cx="1415006" cy="1053334"/>
            <a:chOff x="1482198" y="3833182"/>
            <a:chExt cx="1759667" cy="1309901"/>
          </a:xfrm>
        </p:grpSpPr>
        <p:pic>
          <p:nvPicPr>
            <p:cNvPr id="3" name="Picture 2">
              <a:extLst>
                <a:ext uri="{FF2B5EF4-FFF2-40B4-BE49-F238E27FC236}">
                  <a16:creationId xmlns:a16="http://schemas.microsoft.com/office/drawing/2014/main" id="{8B973805-061A-A5B5-26FD-6A6FD08DCB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2198" y="3840930"/>
              <a:ext cx="1759667" cy="1302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a:extLst>
                <a:ext uri="{FF2B5EF4-FFF2-40B4-BE49-F238E27FC236}">
                  <a16:creationId xmlns:a16="http://schemas.microsoft.com/office/drawing/2014/main" id="{FDF90AB2-D19D-8B09-0D00-E0BEF8E794A8}"/>
                </a:ext>
              </a:extLst>
            </p:cNvPr>
            <p:cNvSpPr txBox="1"/>
            <p:nvPr/>
          </p:nvSpPr>
          <p:spPr>
            <a:xfrm>
              <a:off x="1483792" y="3833182"/>
              <a:ext cx="676181" cy="373175"/>
            </a:xfrm>
            <a:prstGeom prst="rect">
              <a:avLst/>
            </a:prstGeom>
            <a:noFill/>
          </p:spPr>
          <p:txBody>
            <a:bodyPr wrap="none" rtlCol="0">
              <a:spAutoFit/>
            </a:bodyPr>
            <a:lstStyle/>
            <a:p>
              <a:r>
                <a:rPr lang="en-US" altLang="ja-JP" sz="1350" dirty="0">
                  <a:solidFill>
                    <a:srgbClr val="002060"/>
                  </a:solidFill>
                </a:rPr>
                <a:t>UO</a:t>
              </a:r>
              <a:r>
                <a:rPr lang="en-US" altLang="ja-JP" sz="1350" baseline="-25000" dirty="0">
                  <a:solidFill>
                    <a:srgbClr val="002060"/>
                  </a:solidFill>
                </a:rPr>
                <a:t>3</a:t>
              </a:r>
              <a:r>
                <a:rPr lang="en-US" altLang="ja-JP" sz="1350" dirty="0">
                  <a:solidFill>
                    <a:srgbClr val="0000FF"/>
                  </a:solidFill>
                </a:rPr>
                <a:t> </a:t>
              </a:r>
              <a:endParaRPr lang="ja-JP" altLang="en-US" sz="1350" dirty="0">
                <a:solidFill>
                  <a:srgbClr val="0000FF"/>
                </a:solidFill>
              </a:endParaRPr>
            </a:p>
          </p:txBody>
        </p:sp>
      </p:grpSp>
      <p:pic>
        <p:nvPicPr>
          <p:cNvPr id="5" name="Picture 3">
            <a:extLst>
              <a:ext uri="{FF2B5EF4-FFF2-40B4-BE49-F238E27FC236}">
                <a16:creationId xmlns:a16="http://schemas.microsoft.com/office/drawing/2014/main" id="{1893D35D-36C0-D2C6-E3EF-01A97978B1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4970" y="3914647"/>
            <a:ext cx="2899335" cy="1098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a:extLst>
              <a:ext uri="{FF2B5EF4-FFF2-40B4-BE49-F238E27FC236}">
                <a16:creationId xmlns:a16="http://schemas.microsoft.com/office/drawing/2014/main" id="{F9884A48-9FCE-6430-854E-CB1095242985}"/>
              </a:ext>
            </a:extLst>
          </p:cNvPr>
          <p:cNvSpPr txBox="1"/>
          <p:nvPr/>
        </p:nvSpPr>
        <p:spPr>
          <a:xfrm>
            <a:off x="4809066" y="3907678"/>
            <a:ext cx="606256" cy="300082"/>
          </a:xfrm>
          <a:prstGeom prst="rect">
            <a:avLst/>
          </a:prstGeom>
          <a:noFill/>
        </p:spPr>
        <p:txBody>
          <a:bodyPr wrap="none" rtlCol="0">
            <a:spAutoFit/>
          </a:bodyPr>
          <a:lstStyle/>
          <a:p>
            <a:r>
              <a:rPr lang="en-US" altLang="ja-JP" sz="1350" dirty="0">
                <a:solidFill>
                  <a:srgbClr val="002060"/>
                </a:solidFill>
              </a:rPr>
              <a:t>U</a:t>
            </a:r>
            <a:r>
              <a:rPr lang="en-US" altLang="ja-JP" sz="1350" baseline="-25000" dirty="0">
                <a:solidFill>
                  <a:srgbClr val="002060"/>
                </a:solidFill>
              </a:rPr>
              <a:t>3</a:t>
            </a:r>
            <a:r>
              <a:rPr lang="en-US" altLang="ja-JP" sz="1350" dirty="0">
                <a:solidFill>
                  <a:srgbClr val="002060"/>
                </a:solidFill>
              </a:rPr>
              <a:t>O</a:t>
            </a:r>
            <a:r>
              <a:rPr lang="en-US" altLang="ja-JP" sz="1350" baseline="-25000" dirty="0">
                <a:solidFill>
                  <a:srgbClr val="002060"/>
                </a:solidFill>
              </a:rPr>
              <a:t>8</a:t>
            </a:r>
            <a:r>
              <a:rPr lang="en-US" altLang="ja-JP" sz="1350" dirty="0">
                <a:solidFill>
                  <a:srgbClr val="002060"/>
                </a:solidFill>
              </a:rPr>
              <a:t> </a:t>
            </a:r>
            <a:endParaRPr lang="ja-JP" altLang="en-US" sz="1350" dirty="0">
              <a:solidFill>
                <a:srgbClr val="002060"/>
              </a:solidFill>
            </a:endParaRPr>
          </a:p>
        </p:txBody>
      </p:sp>
      <p:sp>
        <p:nvSpPr>
          <p:cNvPr id="7" name="テキスト ボックス 6">
            <a:extLst>
              <a:ext uri="{FF2B5EF4-FFF2-40B4-BE49-F238E27FC236}">
                <a16:creationId xmlns:a16="http://schemas.microsoft.com/office/drawing/2014/main" id="{71FBA2B9-E557-1B03-B436-0D8C940FE2BA}"/>
              </a:ext>
            </a:extLst>
          </p:cNvPr>
          <p:cNvSpPr txBox="1"/>
          <p:nvPr/>
        </p:nvSpPr>
        <p:spPr>
          <a:xfrm>
            <a:off x="1480735" y="2157445"/>
            <a:ext cx="6258316" cy="369332"/>
          </a:xfrm>
          <a:prstGeom prst="rect">
            <a:avLst/>
          </a:prstGeom>
          <a:noFill/>
        </p:spPr>
        <p:txBody>
          <a:bodyPr wrap="none" rtlCol="0">
            <a:spAutoFit/>
          </a:bodyPr>
          <a:lstStyle/>
          <a:p>
            <a:r>
              <a:rPr lang="en-US" altLang="ja-JP" dirty="0">
                <a:solidFill>
                  <a:srgbClr val="FF0000"/>
                </a:solidFill>
              </a:rPr>
              <a:t>Success: </a:t>
            </a:r>
            <a:r>
              <a:rPr lang="en-US" altLang="ja-JP" dirty="0">
                <a:sym typeface="Wingdings" panose="05000000000000000000" pitchFamily="2" charset="2"/>
              </a:rPr>
              <a:t>Uranyl nitrate solution mixed with graphite powder</a:t>
            </a:r>
          </a:p>
        </p:txBody>
      </p:sp>
      <p:pic>
        <p:nvPicPr>
          <p:cNvPr id="8" name="Picture 3" descr="C:\Users\oonishi\Desktop\画像 009.jpg">
            <a:extLst>
              <a:ext uri="{FF2B5EF4-FFF2-40B4-BE49-F238E27FC236}">
                <a16:creationId xmlns:a16="http://schemas.microsoft.com/office/drawing/2014/main" id="{DEC93353-B0F5-ED70-D71A-E8903858728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6958" y="2503522"/>
            <a:ext cx="1302045" cy="975944"/>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C3BEFAD4-DEF5-8400-37BB-5A300DC7467B}"/>
              </a:ext>
            </a:extLst>
          </p:cNvPr>
          <p:cNvSpPr txBox="1"/>
          <p:nvPr/>
        </p:nvSpPr>
        <p:spPr>
          <a:xfrm>
            <a:off x="1460694" y="3507423"/>
            <a:ext cx="6075830" cy="369332"/>
          </a:xfrm>
          <a:prstGeom prst="rect">
            <a:avLst/>
          </a:prstGeom>
          <a:noFill/>
        </p:spPr>
        <p:txBody>
          <a:bodyPr wrap="none" rtlCol="0">
            <a:spAutoFit/>
          </a:bodyPr>
          <a:lstStyle/>
          <a:p>
            <a:r>
              <a:rPr lang="en-US" altLang="ja-JP" dirty="0"/>
              <a:t>Failure:   UO</a:t>
            </a:r>
            <a:r>
              <a:rPr lang="en-US" altLang="ja-JP" baseline="-25000" dirty="0"/>
              <a:t>3</a:t>
            </a:r>
            <a:r>
              <a:rPr lang="en-US" altLang="ja-JP" dirty="0"/>
              <a:t> or U</a:t>
            </a:r>
            <a:r>
              <a:rPr lang="en-US" altLang="ja-JP" baseline="-25000" dirty="0"/>
              <a:t>3</a:t>
            </a:r>
            <a:r>
              <a:rPr lang="en-US" altLang="ja-JP" dirty="0"/>
              <a:t>O</a:t>
            </a:r>
            <a:r>
              <a:rPr lang="en-US" altLang="ja-JP" baseline="-25000" dirty="0"/>
              <a:t>8 </a:t>
            </a:r>
            <a:r>
              <a:rPr lang="en-US" altLang="ja-JP" dirty="0"/>
              <a:t>powder mixed with graphite powder</a:t>
            </a:r>
            <a:endParaRPr lang="en-US" altLang="ja-JP" dirty="0">
              <a:sym typeface="Wingdings" panose="05000000000000000000" pitchFamily="2" charset="2"/>
            </a:endParaRPr>
          </a:p>
        </p:txBody>
      </p:sp>
      <p:sp>
        <p:nvSpPr>
          <p:cNvPr id="10" name="テキスト ボックス 9">
            <a:extLst>
              <a:ext uri="{FF2B5EF4-FFF2-40B4-BE49-F238E27FC236}">
                <a16:creationId xmlns:a16="http://schemas.microsoft.com/office/drawing/2014/main" id="{5C598B24-23C0-9FC2-BD40-5A8A9F1A5186}"/>
              </a:ext>
            </a:extLst>
          </p:cNvPr>
          <p:cNvSpPr txBox="1"/>
          <p:nvPr/>
        </p:nvSpPr>
        <p:spPr>
          <a:xfrm>
            <a:off x="1491128" y="5149817"/>
            <a:ext cx="5720605" cy="369332"/>
          </a:xfrm>
          <a:prstGeom prst="rect">
            <a:avLst/>
          </a:prstGeom>
          <a:noFill/>
        </p:spPr>
        <p:txBody>
          <a:bodyPr wrap="none" rtlCol="0">
            <a:spAutoFit/>
          </a:bodyPr>
          <a:lstStyle/>
          <a:p>
            <a:r>
              <a:rPr lang="en-US" altLang="ja-JP" dirty="0"/>
              <a:t>Guess:  NO</a:t>
            </a:r>
            <a:r>
              <a:rPr lang="en-US" altLang="ja-JP" baseline="-25000" dirty="0"/>
              <a:t>x</a:t>
            </a:r>
            <a:r>
              <a:rPr lang="en-US" altLang="ja-JP" dirty="0"/>
              <a:t> bubbles make a </a:t>
            </a:r>
            <a:r>
              <a:rPr lang="en-US" altLang="ja-JP" dirty="0" err="1"/>
              <a:t>poromeric</a:t>
            </a:r>
            <a:r>
              <a:rPr lang="en-US" altLang="ja-JP" dirty="0"/>
              <a:t> uranium oxide.</a:t>
            </a:r>
            <a:endParaRPr lang="ja-JP" altLang="en-US" dirty="0"/>
          </a:p>
        </p:txBody>
      </p:sp>
      <p:sp>
        <p:nvSpPr>
          <p:cNvPr id="11" name="テキスト ボックス 10">
            <a:extLst>
              <a:ext uri="{FF2B5EF4-FFF2-40B4-BE49-F238E27FC236}">
                <a16:creationId xmlns:a16="http://schemas.microsoft.com/office/drawing/2014/main" id="{7DFBAA77-393A-F7E9-0947-71A106E1EBAF}"/>
              </a:ext>
            </a:extLst>
          </p:cNvPr>
          <p:cNvSpPr txBox="1"/>
          <p:nvPr/>
        </p:nvSpPr>
        <p:spPr>
          <a:xfrm>
            <a:off x="3057302" y="5419847"/>
            <a:ext cx="2982740" cy="369332"/>
          </a:xfrm>
          <a:prstGeom prst="rect">
            <a:avLst/>
          </a:prstGeom>
          <a:noFill/>
        </p:spPr>
        <p:txBody>
          <a:bodyPr wrap="none" rtlCol="0">
            <a:spAutoFit/>
          </a:bodyPr>
          <a:lstStyle/>
          <a:p>
            <a:r>
              <a:rPr lang="en-US" altLang="ja-JP" dirty="0">
                <a:sym typeface="Wingdings" panose="05000000000000000000" pitchFamily="2" charset="2"/>
              </a:rPr>
              <a:t>  </a:t>
            </a:r>
            <a:r>
              <a:rPr lang="en-US" altLang="ja-JP" dirty="0"/>
              <a:t>Still under investigation </a:t>
            </a:r>
            <a:endParaRPr lang="ja-JP" altLang="en-US" dirty="0"/>
          </a:p>
        </p:txBody>
      </p:sp>
      <p:sp>
        <p:nvSpPr>
          <p:cNvPr id="12" name="角丸四角形 11">
            <a:extLst>
              <a:ext uri="{FF2B5EF4-FFF2-40B4-BE49-F238E27FC236}">
                <a16:creationId xmlns:a16="http://schemas.microsoft.com/office/drawing/2014/main" id="{73173E8E-C462-561F-7AA7-D49D9005D822}"/>
              </a:ext>
            </a:extLst>
          </p:cNvPr>
          <p:cNvSpPr/>
          <p:nvPr/>
        </p:nvSpPr>
        <p:spPr>
          <a:xfrm>
            <a:off x="1437122" y="5149816"/>
            <a:ext cx="5787357" cy="616279"/>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 name="テキスト ボックス 12">
            <a:extLst>
              <a:ext uri="{FF2B5EF4-FFF2-40B4-BE49-F238E27FC236}">
                <a16:creationId xmlns:a16="http://schemas.microsoft.com/office/drawing/2014/main" id="{567253D2-DD45-038F-DB63-2D33C0D9C495}"/>
              </a:ext>
            </a:extLst>
          </p:cNvPr>
          <p:cNvSpPr txBox="1"/>
          <p:nvPr/>
        </p:nvSpPr>
        <p:spPr>
          <a:xfrm>
            <a:off x="1406688" y="1747438"/>
            <a:ext cx="6045886" cy="415498"/>
          </a:xfrm>
          <a:prstGeom prst="rect">
            <a:avLst/>
          </a:prstGeom>
          <a:noFill/>
        </p:spPr>
        <p:txBody>
          <a:bodyPr wrap="none" rtlCol="0">
            <a:spAutoFit/>
          </a:bodyPr>
          <a:lstStyle/>
          <a:p>
            <a:r>
              <a:rPr lang="en-US" altLang="ja-JP" sz="2100" dirty="0"/>
              <a:t>Condition : 180 MPa compression with </a:t>
            </a:r>
            <a:r>
              <a:rPr lang="en-US" altLang="ja-JP" sz="2100" dirty="0">
                <a:solidFill>
                  <a:srgbClr val="0000FF"/>
                </a:solidFill>
              </a:rPr>
              <a:t>no binder</a:t>
            </a:r>
            <a:r>
              <a:rPr lang="en-US" altLang="ja-JP" sz="2100" dirty="0"/>
              <a:t> </a:t>
            </a:r>
            <a:endParaRPr lang="ja-JP" altLang="en-US" sz="2100" dirty="0"/>
          </a:p>
        </p:txBody>
      </p:sp>
      <p:sp>
        <p:nvSpPr>
          <p:cNvPr id="14" name="テキスト ボックス 13">
            <a:extLst>
              <a:ext uri="{FF2B5EF4-FFF2-40B4-BE49-F238E27FC236}">
                <a16:creationId xmlns:a16="http://schemas.microsoft.com/office/drawing/2014/main" id="{39509AEC-E537-6911-67D9-5BB3E4AA09E8}"/>
              </a:ext>
            </a:extLst>
          </p:cNvPr>
          <p:cNvSpPr txBox="1"/>
          <p:nvPr/>
        </p:nvSpPr>
        <p:spPr>
          <a:xfrm>
            <a:off x="1187882" y="1231850"/>
            <a:ext cx="2006768" cy="415498"/>
          </a:xfrm>
          <a:prstGeom prst="rect">
            <a:avLst/>
          </a:prstGeom>
          <a:noFill/>
        </p:spPr>
        <p:txBody>
          <a:bodyPr wrap="none" rtlCol="0">
            <a:spAutoFit/>
          </a:bodyPr>
          <a:lstStyle/>
          <a:p>
            <a:r>
              <a:rPr lang="en-US" altLang="ja-JP" sz="2100" dirty="0"/>
              <a:t>4) Disk forming</a:t>
            </a:r>
            <a:endParaRPr lang="ja-JP" altLang="en-US" sz="1350" dirty="0"/>
          </a:p>
        </p:txBody>
      </p:sp>
    </p:spTree>
    <p:extLst>
      <p:ext uri="{BB962C8B-B14F-4D97-AF65-F5344CB8AC3E}">
        <p14:creationId xmlns:p14="http://schemas.microsoft.com/office/powerpoint/2010/main" val="3276721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E6494367-91EE-8FFC-6AED-510290DCF85F}"/>
              </a:ext>
            </a:extLst>
          </p:cNvPr>
          <p:cNvGrpSpPr/>
          <p:nvPr/>
        </p:nvGrpSpPr>
        <p:grpSpPr>
          <a:xfrm>
            <a:off x="1844589" y="1922684"/>
            <a:ext cx="5879247" cy="887179"/>
            <a:chOff x="658692" y="641939"/>
            <a:chExt cx="7838996" cy="1182905"/>
          </a:xfrm>
        </p:grpSpPr>
        <p:grpSp>
          <p:nvGrpSpPr>
            <p:cNvPr id="3" name="グループ化 2">
              <a:extLst>
                <a:ext uri="{FF2B5EF4-FFF2-40B4-BE49-F238E27FC236}">
                  <a16:creationId xmlns:a16="http://schemas.microsoft.com/office/drawing/2014/main" id="{DE275334-1DD4-CBEF-6499-6513DF5928B6}"/>
                </a:ext>
              </a:extLst>
            </p:cNvPr>
            <p:cNvGrpSpPr/>
            <p:nvPr/>
          </p:nvGrpSpPr>
          <p:grpSpPr>
            <a:xfrm>
              <a:off x="658692" y="641939"/>
              <a:ext cx="7838996" cy="1182905"/>
              <a:chOff x="584069" y="4438765"/>
              <a:chExt cx="7597925" cy="1182905"/>
            </a:xfrm>
          </p:grpSpPr>
          <p:sp>
            <p:nvSpPr>
              <p:cNvPr id="5" name="テキスト ボックス 12">
                <a:extLst>
                  <a:ext uri="{FF2B5EF4-FFF2-40B4-BE49-F238E27FC236}">
                    <a16:creationId xmlns:a16="http://schemas.microsoft.com/office/drawing/2014/main" id="{82FB1A24-6A12-C562-2B9B-B3385E257FCB}"/>
                  </a:ext>
                </a:extLst>
              </p:cNvPr>
              <p:cNvSpPr txBox="1">
                <a:spLocks noChangeArrowheads="1"/>
              </p:cNvSpPr>
              <p:nvPr/>
            </p:nvSpPr>
            <p:spPr bwMode="auto">
              <a:xfrm>
                <a:off x="584069" y="4798805"/>
                <a:ext cx="6436924" cy="43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r>
                  <a:rPr lang="en-US" altLang="ja-JP" sz="1500" dirty="0">
                    <a:latin typeface="+mn-lt"/>
                  </a:rPr>
                  <a:t>UO</a:t>
                </a:r>
                <a:r>
                  <a:rPr lang="en-US" altLang="ja-JP" sz="1500" baseline="-25000" dirty="0">
                    <a:latin typeface="+mn-lt"/>
                  </a:rPr>
                  <a:t>2</a:t>
                </a:r>
                <a:r>
                  <a:rPr lang="en-US" altLang="ja-JP" sz="1500" dirty="0">
                    <a:latin typeface="+mn-lt"/>
                  </a:rPr>
                  <a:t> + 4C </a:t>
                </a:r>
                <a:r>
                  <a:rPr lang="en-US" altLang="ja-JP" sz="1500" dirty="0">
                    <a:latin typeface="+mn-lt"/>
                    <a:sym typeface="Wingdings" pitchFamily="2" charset="2"/>
                  </a:rPr>
                  <a:t> UC</a:t>
                </a:r>
                <a:r>
                  <a:rPr lang="en-US" altLang="ja-JP" sz="1500" baseline="-25000" dirty="0">
                    <a:latin typeface="+mn-lt"/>
                    <a:sym typeface="Wingdings" pitchFamily="2" charset="2"/>
                  </a:rPr>
                  <a:t>2</a:t>
                </a:r>
                <a:r>
                  <a:rPr lang="en-US" altLang="ja-JP" sz="1500" dirty="0">
                    <a:latin typeface="+mn-lt"/>
                    <a:sym typeface="Wingdings" pitchFamily="2" charset="2"/>
                  </a:rPr>
                  <a:t> + 2CO at 1100-1600</a:t>
                </a:r>
                <a:r>
                  <a:rPr lang="ja-JP" altLang="en-US" sz="1500" dirty="0">
                    <a:latin typeface="+mn-lt"/>
                    <a:sym typeface="Wingdings" pitchFamily="2" charset="2"/>
                  </a:rPr>
                  <a:t>℃</a:t>
                </a:r>
                <a:endParaRPr lang="ja-JP" altLang="en-US" sz="1500" dirty="0">
                  <a:latin typeface="+mn-lt"/>
                </a:endParaRPr>
              </a:p>
            </p:txBody>
          </p:sp>
          <p:sp>
            <p:nvSpPr>
              <p:cNvPr id="6" name="テキスト ボックス 13">
                <a:extLst>
                  <a:ext uri="{FF2B5EF4-FFF2-40B4-BE49-F238E27FC236}">
                    <a16:creationId xmlns:a16="http://schemas.microsoft.com/office/drawing/2014/main" id="{BE039F69-67E4-BF84-812B-5CC6F860CBF5}"/>
                  </a:ext>
                </a:extLst>
              </p:cNvPr>
              <p:cNvSpPr txBox="1">
                <a:spLocks noChangeArrowheads="1"/>
              </p:cNvSpPr>
              <p:nvPr/>
            </p:nvSpPr>
            <p:spPr bwMode="auto">
              <a:xfrm>
                <a:off x="584070" y="4438765"/>
                <a:ext cx="4314331" cy="43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r>
                  <a:rPr lang="en-US" altLang="ja-JP" sz="1500" dirty="0">
                    <a:latin typeface="+mn-lt"/>
                  </a:rPr>
                  <a:t>U</a:t>
                </a:r>
                <a:r>
                  <a:rPr lang="en-US" altLang="ja-JP" sz="1500" baseline="-25000" dirty="0">
                    <a:latin typeface="+mn-lt"/>
                  </a:rPr>
                  <a:t>3</a:t>
                </a:r>
                <a:r>
                  <a:rPr lang="en-US" altLang="ja-JP" sz="1500" dirty="0">
                    <a:latin typeface="+mn-lt"/>
                  </a:rPr>
                  <a:t>O</a:t>
                </a:r>
                <a:r>
                  <a:rPr lang="en-US" altLang="ja-JP" sz="1500" baseline="-25000" dirty="0">
                    <a:latin typeface="+mn-lt"/>
                  </a:rPr>
                  <a:t>8</a:t>
                </a:r>
                <a:r>
                  <a:rPr lang="en-US" altLang="ja-JP" sz="1500" dirty="0">
                    <a:latin typeface="+mn-lt"/>
                  </a:rPr>
                  <a:t> +C </a:t>
                </a:r>
                <a:r>
                  <a:rPr lang="en-US" altLang="ja-JP" sz="1500" dirty="0">
                    <a:latin typeface="+mn-lt"/>
                    <a:sym typeface="Wingdings" pitchFamily="2" charset="2"/>
                  </a:rPr>
                  <a:t> 3UO</a:t>
                </a:r>
                <a:r>
                  <a:rPr lang="en-US" altLang="ja-JP" sz="1500" baseline="-25000" dirty="0">
                    <a:latin typeface="+mn-lt"/>
                    <a:sym typeface="Wingdings" pitchFamily="2" charset="2"/>
                  </a:rPr>
                  <a:t>2</a:t>
                </a:r>
                <a:r>
                  <a:rPr lang="en-US" altLang="ja-JP" sz="1500" dirty="0">
                    <a:latin typeface="+mn-lt"/>
                    <a:sym typeface="Wingdings" pitchFamily="2" charset="2"/>
                  </a:rPr>
                  <a:t>+CO</a:t>
                </a:r>
                <a:r>
                  <a:rPr lang="en-US" altLang="ja-JP" sz="1500" baseline="-25000" dirty="0">
                    <a:latin typeface="+mn-lt"/>
                    <a:sym typeface="Wingdings" pitchFamily="2" charset="2"/>
                  </a:rPr>
                  <a:t>2</a:t>
                </a:r>
                <a:r>
                  <a:rPr lang="en-US" altLang="ja-JP" sz="1500" dirty="0">
                    <a:latin typeface="+mn-lt"/>
                    <a:sym typeface="Wingdings" pitchFamily="2" charset="2"/>
                  </a:rPr>
                  <a:t>  at 600-800</a:t>
                </a:r>
                <a:r>
                  <a:rPr lang="ja-JP" altLang="en-US" sz="1500" dirty="0">
                    <a:latin typeface="+mn-lt"/>
                    <a:sym typeface="Wingdings" pitchFamily="2" charset="2"/>
                  </a:rPr>
                  <a:t>℃</a:t>
                </a:r>
                <a:endParaRPr lang="en-US" altLang="ja-JP" sz="1500" dirty="0">
                  <a:latin typeface="+mn-lt"/>
                  <a:sym typeface="Wingdings" pitchFamily="2" charset="2"/>
                </a:endParaRPr>
              </a:p>
            </p:txBody>
          </p:sp>
          <p:sp>
            <p:nvSpPr>
              <p:cNvPr id="7" name="テキスト ボックス 6">
                <a:extLst>
                  <a:ext uri="{FF2B5EF4-FFF2-40B4-BE49-F238E27FC236}">
                    <a16:creationId xmlns:a16="http://schemas.microsoft.com/office/drawing/2014/main" id="{B96C93E9-BDB5-2D4A-5C3B-AD8E96C96853}"/>
                  </a:ext>
                </a:extLst>
              </p:cNvPr>
              <p:cNvSpPr txBox="1"/>
              <p:nvPr/>
            </p:nvSpPr>
            <p:spPr>
              <a:xfrm>
                <a:off x="4296486" y="5221561"/>
                <a:ext cx="3885508" cy="400109"/>
              </a:xfrm>
              <a:prstGeom prst="rect">
                <a:avLst/>
              </a:prstGeom>
              <a:noFill/>
            </p:spPr>
            <p:txBody>
              <a:bodyPr wrap="none" rtlCol="0">
                <a:spAutoFit/>
              </a:bodyPr>
              <a:lstStyle/>
              <a:p>
                <a:r>
                  <a:rPr lang="en-US" altLang="ja-JP" sz="1350" dirty="0"/>
                  <a:t>Ref. </a:t>
                </a:r>
                <a:r>
                  <a:rPr lang="en-US" altLang="ja-JP" sz="1350" dirty="0" err="1"/>
                  <a:t>Gmelin</a:t>
                </a:r>
                <a:r>
                  <a:rPr lang="en-US" altLang="ja-JP" sz="1350" dirty="0"/>
                  <a:t> handbook Supp. Vol. C12</a:t>
                </a:r>
                <a:endParaRPr lang="ja-JP" altLang="en-US" sz="1350" dirty="0"/>
              </a:p>
            </p:txBody>
          </p:sp>
        </p:grpSp>
        <p:cxnSp>
          <p:nvCxnSpPr>
            <p:cNvPr id="4" name="直線コネクタ 3">
              <a:extLst>
                <a:ext uri="{FF2B5EF4-FFF2-40B4-BE49-F238E27FC236}">
                  <a16:creationId xmlns:a16="http://schemas.microsoft.com/office/drawing/2014/main" id="{B3F2F402-3B78-38C8-C2B7-7E86A4AF9D66}"/>
                </a:ext>
              </a:extLst>
            </p:cNvPr>
            <p:cNvCxnSpPr/>
            <p:nvPr/>
          </p:nvCxnSpPr>
          <p:spPr>
            <a:xfrm>
              <a:off x="658693" y="1473849"/>
              <a:ext cx="291444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 name="テキスト ボックス 7">
            <a:extLst>
              <a:ext uri="{FF2B5EF4-FFF2-40B4-BE49-F238E27FC236}">
                <a16:creationId xmlns:a16="http://schemas.microsoft.com/office/drawing/2014/main" id="{E4ED3148-DC1F-FF8F-4A5E-C3AE23D6DCD5}"/>
              </a:ext>
            </a:extLst>
          </p:cNvPr>
          <p:cNvSpPr txBox="1"/>
          <p:nvPr/>
        </p:nvSpPr>
        <p:spPr>
          <a:xfrm>
            <a:off x="1369153" y="1112594"/>
            <a:ext cx="3415230" cy="415498"/>
          </a:xfrm>
          <a:prstGeom prst="rect">
            <a:avLst/>
          </a:prstGeom>
          <a:noFill/>
        </p:spPr>
        <p:txBody>
          <a:bodyPr wrap="none" rtlCol="0">
            <a:spAutoFit/>
          </a:bodyPr>
          <a:lstStyle/>
          <a:p>
            <a:r>
              <a:rPr lang="en-US" altLang="ja-JP" sz="2100" dirty="0"/>
              <a:t>6) </a:t>
            </a:r>
            <a:r>
              <a:rPr lang="en-US" altLang="ja-JP" sz="2100" dirty="0" err="1"/>
              <a:t>Cartbothermal</a:t>
            </a:r>
            <a:r>
              <a:rPr lang="en-US" altLang="ja-JP" sz="2100" dirty="0"/>
              <a:t> reduction</a:t>
            </a:r>
            <a:endParaRPr lang="ja-JP" altLang="en-US" sz="2100" dirty="0"/>
          </a:p>
        </p:txBody>
      </p:sp>
      <p:sp>
        <p:nvSpPr>
          <p:cNvPr id="9" name="テキスト ボックス 8">
            <a:extLst>
              <a:ext uri="{FF2B5EF4-FFF2-40B4-BE49-F238E27FC236}">
                <a16:creationId xmlns:a16="http://schemas.microsoft.com/office/drawing/2014/main" id="{C3CD6EAC-F865-1D34-AEAD-1E03B8385B05}"/>
              </a:ext>
            </a:extLst>
          </p:cNvPr>
          <p:cNvSpPr txBox="1"/>
          <p:nvPr/>
        </p:nvSpPr>
        <p:spPr>
          <a:xfrm>
            <a:off x="1574558" y="1544642"/>
            <a:ext cx="5454122" cy="369332"/>
          </a:xfrm>
          <a:prstGeom prst="rect">
            <a:avLst/>
          </a:prstGeom>
          <a:noFill/>
        </p:spPr>
        <p:txBody>
          <a:bodyPr wrap="none" rtlCol="0">
            <a:spAutoFit/>
          </a:bodyPr>
          <a:lstStyle/>
          <a:p>
            <a:r>
              <a:rPr lang="en-US" altLang="ja-JP" dirty="0">
                <a:solidFill>
                  <a:srgbClr val="0000FF"/>
                </a:solidFill>
              </a:rPr>
              <a:t>Uranium-oxide-coated</a:t>
            </a:r>
            <a:r>
              <a:rPr lang="en-US" altLang="ja-JP" dirty="0"/>
              <a:t> disk </a:t>
            </a:r>
            <a:r>
              <a:rPr lang="en-US" altLang="ja-JP" dirty="0">
                <a:sym typeface="Wingdings" panose="05000000000000000000" pitchFamily="2" charset="2"/>
              </a:rPr>
              <a:t> </a:t>
            </a:r>
            <a:r>
              <a:rPr lang="en-US" altLang="ja-JP" dirty="0">
                <a:solidFill>
                  <a:srgbClr val="FF0000"/>
                </a:solidFill>
                <a:sym typeface="Wingdings" panose="05000000000000000000" pitchFamily="2" charset="2"/>
              </a:rPr>
              <a:t>Uranium carbide</a:t>
            </a:r>
            <a:r>
              <a:rPr lang="en-US" altLang="ja-JP" dirty="0">
                <a:sym typeface="Wingdings" panose="05000000000000000000" pitchFamily="2" charset="2"/>
              </a:rPr>
              <a:t> disk</a:t>
            </a:r>
            <a:endParaRPr lang="ja-JP" altLang="en-US" dirty="0"/>
          </a:p>
        </p:txBody>
      </p:sp>
      <p:pic>
        <p:nvPicPr>
          <p:cNvPr id="10" name="Picture 2" descr="C:\Documents and Settings\oonishi\デスクトップ\b.png">
            <a:extLst>
              <a:ext uri="{FF2B5EF4-FFF2-40B4-BE49-F238E27FC236}">
                <a16:creationId xmlns:a16="http://schemas.microsoft.com/office/drawing/2014/main" id="{F7ADAC83-597C-280A-F102-06A288933A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9623" y="3067967"/>
            <a:ext cx="3809382" cy="276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53715AF0-3825-5F95-E6AC-454917613949}"/>
              </a:ext>
            </a:extLst>
          </p:cNvPr>
          <p:cNvSpPr txBox="1"/>
          <p:nvPr/>
        </p:nvSpPr>
        <p:spPr>
          <a:xfrm>
            <a:off x="3468919" y="2929468"/>
            <a:ext cx="2095445" cy="300082"/>
          </a:xfrm>
          <a:prstGeom prst="rect">
            <a:avLst/>
          </a:prstGeom>
          <a:noFill/>
        </p:spPr>
        <p:txBody>
          <a:bodyPr wrap="none" rtlCol="0">
            <a:spAutoFit/>
          </a:bodyPr>
          <a:lstStyle/>
          <a:p>
            <a:r>
              <a:rPr lang="en-US" altLang="ja-JP" sz="1350" dirty="0"/>
              <a:t>UO</a:t>
            </a:r>
            <a:r>
              <a:rPr lang="en-US" altLang="ja-JP" sz="1350" baseline="-25000" dirty="0"/>
              <a:t>2</a:t>
            </a:r>
            <a:r>
              <a:rPr lang="en-US" altLang="ja-JP" sz="1350" dirty="0"/>
              <a:t> 9 g (U 8 g) + C 2.2 g</a:t>
            </a:r>
            <a:endParaRPr lang="ja-JP" altLang="en-US" sz="1350" dirty="0"/>
          </a:p>
        </p:txBody>
      </p:sp>
      <p:sp>
        <p:nvSpPr>
          <p:cNvPr id="12" name="テキスト ボックス 11">
            <a:extLst>
              <a:ext uri="{FF2B5EF4-FFF2-40B4-BE49-F238E27FC236}">
                <a16:creationId xmlns:a16="http://schemas.microsoft.com/office/drawing/2014/main" id="{D0D041D4-3D49-1A62-E17E-A2814CD373AA}"/>
              </a:ext>
            </a:extLst>
          </p:cNvPr>
          <p:cNvSpPr txBox="1"/>
          <p:nvPr/>
        </p:nvSpPr>
        <p:spPr>
          <a:xfrm>
            <a:off x="3651471" y="3745054"/>
            <a:ext cx="423514" cy="300082"/>
          </a:xfrm>
          <a:prstGeom prst="rect">
            <a:avLst/>
          </a:prstGeom>
          <a:noFill/>
        </p:spPr>
        <p:txBody>
          <a:bodyPr wrap="none" rtlCol="0">
            <a:spAutoFit/>
          </a:bodyPr>
          <a:lstStyle/>
          <a:p>
            <a:r>
              <a:rPr lang="en-US" altLang="ja-JP" sz="1350" dirty="0">
                <a:solidFill>
                  <a:srgbClr val="FF0000"/>
                </a:solidFill>
              </a:rPr>
              <a:t>2 h</a:t>
            </a:r>
            <a:endParaRPr lang="ja-JP" altLang="en-US" sz="1350" dirty="0">
              <a:solidFill>
                <a:srgbClr val="FF0000"/>
              </a:solidFill>
            </a:endParaRPr>
          </a:p>
        </p:txBody>
      </p:sp>
      <p:sp>
        <p:nvSpPr>
          <p:cNvPr id="13" name="テキスト ボックス 12">
            <a:extLst>
              <a:ext uri="{FF2B5EF4-FFF2-40B4-BE49-F238E27FC236}">
                <a16:creationId xmlns:a16="http://schemas.microsoft.com/office/drawing/2014/main" id="{0EB14CC4-C2B4-C2FC-FC9B-18FD10B0D446}"/>
              </a:ext>
            </a:extLst>
          </p:cNvPr>
          <p:cNvSpPr txBox="1"/>
          <p:nvPr/>
        </p:nvSpPr>
        <p:spPr>
          <a:xfrm>
            <a:off x="5230907" y="4698382"/>
            <a:ext cx="423514" cy="300082"/>
          </a:xfrm>
          <a:prstGeom prst="rect">
            <a:avLst/>
          </a:prstGeom>
          <a:noFill/>
        </p:spPr>
        <p:txBody>
          <a:bodyPr wrap="none" rtlCol="0">
            <a:spAutoFit/>
          </a:bodyPr>
          <a:lstStyle/>
          <a:p>
            <a:r>
              <a:rPr lang="en-US" altLang="ja-JP" sz="1350" dirty="0">
                <a:solidFill>
                  <a:srgbClr val="FF0000"/>
                </a:solidFill>
              </a:rPr>
              <a:t>2 h</a:t>
            </a:r>
            <a:endParaRPr lang="ja-JP" altLang="en-US" sz="1350" dirty="0">
              <a:solidFill>
                <a:srgbClr val="FF0000"/>
              </a:solidFill>
            </a:endParaRPr>
          </a:p>
        </p:txBody>
      </p:sp>
      <p:sp>
        <p:nvSpPr>
          <p:cNvPr id="14" name="テキスト ボックス 13">
            <a:extLst>
              <a:ext uri="{FF2B5EF4-FFF2-40B4-BE49-F238E27FC236}">
                <a16:creationId xmlns:a16="http://schemas.microsoft.com/office/drawing/2014/main" id="{01DEB960-D3B3-9B70-C0D4-2A3608446D05}"/>
              </a:ext>
            </a:extLst>
          </p:cNvPr>
          <p:cNvSpPr txBox="1"/>
          <p:nvPr/>
        </p:nvSpPr>
        <p:spPr>
          <a:xfrm>
            <a:off x="4663726" y="4975381"/>
            <a:ext cx="516488" cy="300082"/>
          </a:xfrm>
          <a:prstGeom prst="rect">
            <a:avLst/>
          </a:prstGeom>
          <a:noFill/>
        </p:spPr>
        <p:txBody>
          <a:bodyPr wrap="none" rtlCol="0">
            <a:spAutoFit/>
          </a:bodyPr>
          <a:lstStyle/>
          <a:p>
            <a:r>
              <a:rPr lang="en-US" altLang="ja-JP" sz="1350" dirty="0">
                <a:solidFill>
                  <a:srgbClr val="FF0000"/>
                </a:solidFill>
              </a:rPr>
              <a:t>12 h</a:t>
            </a:r>
            <a:endParaRPr lang="ja-JP" altLang="en-US" sz="1350" dirty="0">
              <a:solidFill>
                <a:srgbClr val="FF0000"/>
              </a:solidFill>
            </a:endParaRPr>
          </a:p>
        </p:txBody>
      </p:sp>
    </p:spTree>
    <p:extLst>
      <p:ext uri="{BB962C8B-B14F-4D97-AF65-F5344CB8AC3E}">
        <p14:creationId xmlns:p14="http://schemas.microsoft.com/office/powerpoint/2010/main" val="2695837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0D82F03-A358-09B4-CF5C-6D87CE8F8F7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5059" y="937317"/>
            <a:ext cx="3057305" cy="2436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a:extLst>
              <a:ext uri="{FF2B5EF4-FFF2-40B4-BE49-F238E27FC236}">
                <a16:creationId xmlns:a16="http://schemas.microsoft.com/office/drawing/2014/main" id="{BE6911D7-3529-4410-DEE0-0E11E0133864}"/>
              </a:ext>
            </a:extLst>
          </p:cNvPr>
          <p:cNvSpPr txBox="1"/>
          <p:nvPr/>
        </p:nvSpPr>
        <p:spPr>
          <a:xfrm>
            <a:off x="1262013" y="1011960"/>
            <a:ext cx="1786114" cy="323165"/>
          </a:xfrm>
          <a:prstGeom prst="rect">
            <a:avLst/>
          </a:prstGeom>
          <a:noFill/>
        </p:spPr>
        <p:txBody>
          <a:bodyPr wrap="square" rtlCol="0">
            <a:spAutoFit/>
          </a:bodyPr>
          <a:lstStyle/>
          <a:p>
            <a:r>
              <a:rPr lang="en-US" altLang="ja-JP" sz="1500" dirty="0"/>
              <a:t>U 15g : </a:t>
            </a:r>
            <a:r>
              <a:rPr lang="en-US" altLang="ja-JP" sz="1500" dirty="0">
                <a:sym typeface="Wingdings" panose="05000000000000000000" pitchFamily="2" charset="2"/>
              </a:rPr>
              <a:t> 94.5 hours</a:t>
            </a:r>
            <a:endParaRPr lang="ja-JP" altLang="en-US" sz="1500" dirty="0"/>
          </a:p>
        </p:txBody>
      </p:sp>
      <p:sp>
        <p:nvSpPr>
          <p:cNvPr id="4" name="テキスト ボックス 3">
            <a:extLst>
              <a:ext uri="{FF2B5EF4-FFF2-40B4-BE49-F238E27FC236}">
                <a16:creationId xmlns:a16="http://schemas.microsoft.com/office/drawing/2014/main" id="{B064ACDF-41E7-F7EB-AD65-7BF95B1885C2}"/>
              </a:ext>
            </a:extLst>
          </p:cNvPr>
          <p:cNvSpPr txBox="1"/>
          <p:nvPr/>
        </p:nvSpPr>
        <p:spPr>
          <a:xfrm>
            <a:off x="2162891" y="2778318"/>
            <a:ext cx="1859805" cy="553998"/>
          </a:xfrm>
          <a:prstGeom prst="rect">
            <a:avLst/>
          </a:prstGeom>
          <a:noFill/>
        </p:spPr>
        <p:txBody>
          <a:bodyPr wrap="none" rtlCol="0">
            <a:spAutoFit/>
          </a:bodyPr>
          <a:lstStyle/>
          <a:p>
            <a:r>
              <a:rPr lang="en-US" altLang="ja-JP" sz="1500" dirty="0"/>
              <a:t>Φ 20 mm </a:t>
            </a:r>
            <a:r>
              <a:rPr lang="en-US" altLang="ja-JP" sz="1500" dirty="0">
                <a:sym typeface="Wingdings" panose="05000000000000000000" pitchFamily="2" charset="2"/>
              </a:rPr>
              <a:t> 18 mm</a:t>
            </a:r>
          </a:p>
          <a:p>
            <a:r>
              <a:rPr lang="en-US" altLang="ja-JP" sz="1500" dirty="0">
                <a:sym typeface="Wingdings" panose="05000000000000000000" pitchFamily="2" charset="2"/>
              </a:rPr>
              <a:t>t 1mm  0.8 mm</a:t>
            </a:r>
            <a:endParaRPr lang="ja-JP" altLang="en-US" sz="1500" dirty="0"/>
          </a:p>
        </p:txBody>
      </p:sp>
      <p:sp>
        <p:nvSpPr>
          <p:cNvPr id="5" name="テキスト ボックス 4">
            <a:extLst>
              <a:ext uri="{FF2B5EF4-FFF2-40B4-BE49-F238E27FC236}">
                <a16:creationId xmlns:a16="http://schemas.microsoft.com/office/drawing/2014/main" id="{F59258EE-662D-725B-93F1-21C7DCD89460}"/>
              </a:ext>
            </a:extLst>
          </p:cNvPr>
          <p:cNvSpPr txBox="1"/>
          <p:nvPr/>
        </p:nvSpPr>
        <p:spPr>
          <a:xfrm>
            <a:off x="3070111" y="3373656"/>
            <a:ext cx="2837315" cy="784830"/>
          </a:xfrm>
          <a:prstGeom prst="rect">
            <a:avLst/>
          </a:prstGeom>
          <a:noFill/>
        </p:spPr>
        <p:txBody>
          <a:bodyPr wrap="none" rtlCol="0">
            <a:spAutoFit/>
          </a:bodyPr>
          <a:lstStyle/>
          <a:p>
            <a:r>
              <a:rPr lang="en-US" altLang="ja-JP" sz="1500" dirty="0"/>
              <a:t>23 disks, Total U 15 g</a:t>
            </a:r>
          </a:p>
          <a:p>
            <a:r>
              <a:rPr lang="en-US" altLang="ja-JP" sz="1500" dirty="0"/>
              <a:t>1 disk: U density :  </a:t>
            </a:r>
            <a:r>
              <a:rPr lang="ja-JP" altLang="en-US" sz="1500" dirty="0"/>
              <a:t>～ </a:t>
            </a:r>
            <a:r>
              <a:rPr lang="en-US" altLang="ja-JP" sz="1500" dirty="0"/>
              <a:t>3.4 g/cm</a:t>
            </a:r>
            <a:r>
              <a:rPr lang="en-US" altLang="ja-JP" sz="1500" baseline="30000" dirty="0"/>
              <a:t>3</a:t>
            </a:r>
          </a:p>
          <a:p>
            <a:r>
              <a:rPr lang="en-US" altLang="ja-JP" sz="1500" dirty="0"/>
              <a:t>            U 0.7g, C 0.35 g </a:t>
            </a:r>
            <a:endParaRPr lang="ja-JP" altLang="en-US" sz="1500" baseline="30000" dirty="0"/>
          </a:p>
        </p:txBody>
      </p:sp>
      <p:pic>
        <p:nvPicPr>
          <p:cNvPr id="6" name="Picture 4" descr="C:\Users\oonishi\Desktop\P1030568.png">
            <a:extLst>
              <a:ext uri="{FF2B5EF4-FFF2-40B4-BE49-F238E27FC236}">
                <a16:creationId xmlns:a16="http://schemas.microsoft.com/office/drawing/2014/main" id="{C21B6C1E-CBDB-28E8-BFDB-00DAA3086C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0241" y="3334943"/>
            <a:ext cx="1239671" cy="92993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グループ化 6">
            <a:extLst>
              <a:ext uri="{FF2B5EF4-FFF2-40B4-BE49-F238E27FC236}">
                <a16:creationId xmlns:a16="http://schemas.microsoft.com/office/drawing/2014/main" id="{C533A43C-06BE-DAA8-40C4-4E452B906704}"/>
              </a:ext>
            </a:extLst>
          </p:cNvPr>
          <p:cNvGrpSpPr/>
          <p:nvPr/>
        </p:nvGrpSpPr>
        <p:grpSpPr>
          <a:xfrm>
            <a:off x="1279324" y="1368997"/>
            <a:ext cx="3623726" cy="1344794"/>
            <a:chOff x="6589466" y="2708920"/>
            <a:chExt cx="4831634" cy="1793059"/>
          </a:xfrm>
        </p:grpSpPr>
        <p:pic>
          <p:nvPicPr>
            <p:cNvPr id="8" name="Picture 3" descr="C:\Users\oonishi\Desktop\P1030617.png">
              <a:extLst>
                <a:ext uri="{FF2B5EF4-FFF2-40B4-BE49-F238E27FC236}">
                  <a16:creationId xmlns:a16="http://schemas.microsoft.com/office/drawing/2014/main" id="{D4291254-C52B-7D4A-6839-7E30318AB71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49858" y="2723547"/>
              <a:ext cx="2371242" cy="17784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oonishi\Desktop\P1030590.png">
              <a:extLst>
                <a:ext uri="{FF2B5EF4-FFF2-40B4-BE49-F238E27FC236}">
                  <a16:creationId xmlns:a16="http://schemas.microsoft.com/office/drawing/2014/main" id="{DD066C8A-F796-B472-53FC-B0355C52C2F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9466" y="2708920"/>
              <a:ext cx="2370780" cy="1778432"/>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11D38231-22B4-6881-CDA8-A21E544283AF}"/>
                </a:ext>
              </a:extLst>
            </p:cNvPr>
            <p:cNvSpPr txBox="1"/>
            <p:nvPr/>
          </p:nvSpPr>
          <p:spPr>
            <a:xfrm>
              <a:off x="7297802" y="2740953"/>
              <a:ext cx="980184" cy="430887"/>
            </a:xfrm>
            <a:prstGeom prst="rect">
              <a:avLst/>
            </a:prstGeom>
            <a:solidFill>
              <a:schemeClr val="bg1"/>
            </a:solidFill>
          </p:spPr>
          <p:txBody>
            <a:bodyPr wrap="none" rtlCol="0">
              <a:spAutoFit/>
            </a:bodyPr>
            <a:lstStyle/>
            <a:p>
              <a:r>
                <a:rPr lang="en-US" altLang="ja-JP" sz="1500" dirty="0"/>
                <a:t>Before</a:t>
              </a:r>
              <a:endParaRPr lang="ja-JP" altLang="en-US" sz="1500" dirty="0"/>
            </a:p>
          </p:txBody>
        </p:sp>
        <p:sp>
          <p:nvSpPr>
            <p:cNvPr id="11" name="テキスト ボックス 10">
              <a:extLst>
                <a:ext uri="{FF2B5EF4-FFF2-40B4-BE49-F238E27FC236}">
                  <a16:creationId xmlns:a16="http://schemas.microsoft.com/office/drawing/2014/main" id="{D10FD982-B9CD-BCCE-5ACA-8E99B52A6B3D}"/>
                </a:ext>
              </a:extLst>
            </p:cNvPr>
            <p:cNvSpPr txBox="1"/>
            <p:nvPr/>
          </p:nvSpPr>
          <p:spPr>
            <a:xfrm>
              <a:off x="9758426" y="2740953"/>
              <a:ext cx="806716" cy="430887"/>
            </a:xfrm>
            <a:prstGeom prst="rect">
              <a:avLst/>
            </a:prstGeom>
            <a:solidFill>
              <a:schemeClr val="bg1"/>
            </a:solidFill>
          </p:spPr>
          <p:txBody>
            <a:bodyPr wrap="none" rtlCol="0">
              <a:spAutoFit/>
            </a:bodyPr>
            <a:lstStyle/>
            <a:p>
              <a:r>
                <a:rPr lang="en-US" altLang="ja-JP" sz="1500" dirty="0"/>
                <a:t>After</a:t>
              </a:r>
              <a:endParaRPr lang="ja-JP" altLang="en-US" sz="1500" dirty="0"/>
            </a:p>
          </p:txBody>
        </p:sp>
      </p:grpSp>
      <p:sp>
        <p:nvSpPr>
          <p:cNvPr id="12" name="テキスト ボックス 11">
            <a:extLst>
              <a:ext uri="{FF2B5EF4-FFF2-40B4-BE49-F238E27FC236}">
                <a16:creationId xmlns:a16="http://schemas.microsoft.com/office/drawing/2014/main" id="{606A20A7-23FF-954D-6BEB-7AE1426D4308}"/>
              </a:ext>
            </a:extLst>
          </p:cNvPr>
          <p:cNvSpPr txBox="1"/>
          <p:nvPr/>
        </p:nvSpPr>
        <p:spPr>
          <a:xfrm>
            <a:off x="1262013" y="4403888"/>
            <a:ext cx="4060471" cy="369332"/>
          </a:xfrm>
          <a:prstGeom prst="rect">
            <a:avLst/>
          </a:prstGeom>
          <a:noFill/>
        </p:spPr>
        <p:txBody>
          <a:bodyPr wrap="none" rtlCol="0">
            <a:spAutoFit/>
          </a:bodyPr>
          <a:lstStyle/>
          <a:p>
            <a:r>
              <a:rPr lang="en-US" altLang="ja-JP" dirty="0"/>
              <a:t>Offline </a:t>
            </a:r>
            <a:r>
              <a:rPr lang="en-US" altLang="ja-JP" dirty="0" err="1"/>
              <a:t>carbothermal</a:t>
            </a:r>
            <a:r>
              <a:rPr lang="en-US" altLang="ja-JP" dirty="0"/>
              <a:t>-reduction device</a:t>
            </a:r>
            <a:endParaRPr lang="ja-JP" altLang="en-US" dirty="0"/>
          </a:p>
        </p:txBody>
      </p:sp>
      <p:pic>
        <p:nvPicPr>
          <p:cNvPr id="13" name="Picture 2" descr="C:\Users\oonishi\Desktop\P1040176.png">
            <a:extLst>
              <a:ext uri="{FF2B5EF4-FFF2-40B4-BE49-F238E27FC236}">
                <a16:creationId xmlns:a16="http://schemas.microsoft.com/office/drawing/2014/main" id="{EAEA7B76-4F82-CDD0-B7AF-D4BD9D71EB5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04157" y="4142933"/>
            <a:ext cx="1434767" cy="19130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oonishi\Desktop\P1040177.png">
            <a:extLst>
              <a:ext uri="{FF2B5EF4-FFF2-40B4-BE49-F238E27FC236}">
                <a16:creationId xmlns:a16="http://schemas.microsoft.com/office/drawing/2014/main" id="{966C46E7-C9C2-093E-D8C6-A8090E77F96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00068" y="4798899"/>
            <a:ext cx="1673643" cy="1255233"/>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9E95FE87-8941-CE27-8661-5054CC169384}"/>
              </a:ext>
            </a:extLst>
          </p:cNvPr>
          <p:cNvSpPr txBox="1"/>
          <p:nvPr/>
        </p:nvSpPr>
        <p:spPr>
          <a:xfrm>
            <a:off x="1275002" y="4822444"/>
            <a:ext cx="1991764" cy="300082"/>
          </a:xfrm>
          <a:prstGeom prst="rect">
            <a:avLst/>
          </a:prstGeom>
          <a:noFill/>
        </p:spPr>
        <p:txBody>
          <a:bodyPr wrap="none" rtlCol="0">
            <a:spAutoFit/>
          </a:bodyPr>
          <a:lstStyle/>
          <a:p>
            <a:r>
              <a:rPr lang="en-US" altLang="ja-JP" sz="1350" dirty="0"/>
              <a:t>Heater &amp; Cooling water</a:t>
            </a:r>
            <a:endParaRPr lang="en-US" altLang="ja-JP" sz="1350" dirty="0">
              <a:sym typeface="Wingdings" panose="05000000000000000000" pitchFamily="2" charset="2"/>
            </a:endParaRPr>
          </a:p>
        </p:txBody>
      </p:sp>
      <p:sp>
        <p:nvSpPr>
          <p:cNvPr id="16" name="テキスト ボックス 15">
            <a:extLst>
              <a:ext uri="{FF2B5EF4-FFF2-40B4-BE49-F238E27FC236}">
                <a16:creationId xmlns:a16="http://schemas.microsoft.com/office/drawing/2014/main" id="{32E8833D-7A87-7DB5-209D-D1884DDE6963}"/>
              </a:ext>
            </a:extLst>
          </p:cNvPr>
          <p:cNvSpPr txBox="1"/>
          <p:nvPr/>
        </p:nvSpPr>
        <p:spPr>
          <a:xfrm>
            <a:off x="1264228" y="5083400"/>
            <a:ext cx="3128933" cy="300082"/>
          </a:xfrm>
          <a:prstGeom prst="rect">
            <a:avLst/>
          </a:prstGeom>
          <a:noFill/>
        </p:spPr>
        <p:txBody>
          <a:bodyPr wrap="none" rtlCol="0">
            <a:spAutoFit/>
          </a:bodyPr>
          <a:lstStyle/>
          <a:p>
            <a:r>
              <a:rPr lang="en-US" altLang="ja-JP" sz="1350" dirty="0"/>
              <a:t>Control system: </a:t>
            </a:r>
            <a:r>
              <a:rPr lang="en-US" altLang="ja-JP" sz="1350" dirty="0">
                <a:sym typeface="Wingdings" panose="05000000000000000000" pitchFamily="2" charset="2"/>
              </a:rPr>
              <a:t>NI USB-6001&amp;net USB</a:t>
            </a:r>
            <a:endParaRPr lang="ja-JP" altLang="en-US" sz="1350" dirty="0"/>
          </a:p>
        </p:txBody>
      </p:sp>
    </p:spTree>
    <p:extLst>
      <p:ext uri="{BB962C8B-B14F-4D97-AF65-F5344CB8AC3E}">
        <p14:creationId xmlns:p14="http://schemas.microsoft.com/office/powerpoint/2010/main" val="4281359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C0B7AB6-A8E9-5D43-919A-5FF29939CA9D}"/>
              </a:ext>
            </a:extLst>
          </p:cNvPr>
          <p:cNvSpPr>
            <a:spLocks noGrp="1"/>
          </p:cNvSpPr>
          <p:nvPr>
            <p:ph type="sldNum" sz="quarter" idx="12"/>
          </p:nvPr>
        </p:nvSpPr>
        <p:spPr/>
        <p:txBody>
          <a:bodyPr/>
          <a:lstStyle/>
          <a:p>
            <a:fld id="{78A43CBD-4E66-4A6A-964F-BCBA6D9AB3B8}" type="slidenum">
              <a:rPr kumimoji="1" lang="ja-JP" altLang="en-US" smtClean="0"/>
              <a:t>2</a:t>
            </a:fld>
            <a:endParaRPr kumimoji="1" lang="ja-JP" altLang="en-US"/>
          </a:p>
        </p:txBody>
      </p:sp>
      <p:sp>
        <p:nvSpPr>
          <p:cNvPr id="3" name="テキスト ボックス 2">
            <a:extLst>
              <a:ext uri="{FF2B5EF4-FFF2-40B4-BE49-F238E27FC236}">
                <a16:creationId xmlns:a16="http://schemas.microsoft.com/office/drawing/2014/main" id="{516DD89A-627E-BACC-FAC0-39B462369463}"/>
              </a:ext>
            </a:extLst>
          </p:cNvPr>
          <p:cNvSpPr txBox="1"/>
          <p:nvPr/>
        </p:nvSpPr>
        <p:spPr>
          <a:xfrm>
            <a:off x="3066631" y="554398"/>
            <a:ext cx="2892458" cy="523220"/>
          </a:xfrm>
          <a:prstGeom prst="rect">
            <a:avLst/>
          </a:prstGeom>
          <a:noFill/>
        </p:spPr>
        <p:txBody>
          <a:bodyPr wrap="none" rtlCol="0">
            <a:spAutoFit/>
          </a:bodyPr>
          <a:lstStyle/>
          <a:p>
            <a:r>
              <a:rPr kumimoji="1" lang="en-US" altLang="ja-JP" sz="2800" dirty="0"/>
              <a:t>Character of ERIS</a:t>
            </a:r>
            <a:endParaRPr kumimoji="1" lang="ja-JP" altLang="en-US" sz="2800" dirty="0"/>
          </a:p>
        </p:txBody>
      </p:sp>
      <p:sp>
        <p:nvSpPr>
          <p:cNvPr id="4" name="テキスト ボックス 3">
            <a:extLst>
              <a:ext uri="{FF2B5EF4-FFF2-40B4-BE49-F238E27FC236}">
                <a16:creationId xmlns:a16="http://schemas.microsoft.com/office/drawing/2014/main" id="{517452C8-6519-5923-F3C5-E1187E44189A}"/>
              </a:ext>
            </a:extLst>
          </p:cNvPr>
          <p:cNvSpPr txBox="1"/>
          <p:nvPr/>
        </p:nvSpPr>
        <p:spPr>
          <a:xfrm>
            <a:off x="323527" y="1556792"/>
            <a:ext cx="3744416" cy="461665"/>
          </a:xfrm>
          <a:prstGeom prst="rect">
            <a:avLst/>
          </a:prstGeom>
          <a:noFill/>
        </p:spPr>
        <p:txBody>
          <a:bodyPr wrap="square" rtlCol="0">
            <a:spAutoFit/>
          </a:bodyPr>
          <a:lstStyle/>
          <a:p>
            <a:r>
              <a:rPr kumimoji="1" lang="en-US" altLang="ja-JP" sz="2400" dirty="0">
                <a:solidFill>
                  <a:srgbClr val="C00000"/>
                </a:solidFill>
              </a:rPr>
              <a:t>1. Photofission of uranium </a:t>
            </a:r>
            <a:endParaRPr kumimoji="1" lang="ja-JP" altLang="en-US" sz="2400" dirty="0">
              <a:solidFill>
                <a:srgbClr val="C00000"/>
              </a:solidFill>
            </a:endParaRPr>
          </a:p>
        </p:txBody>
      </p:sp>
      <p:sp>
        <p:nvSpPr>
          <p:cNvPr id="5" name="テキスト ボックス 4">
            <a:extLst>
              <a:ext uri="{FF2B5EF4-FFF2-40B4-BE49-F238E27FC236}">
                <a16:creationId xmlns:a16="http://schemas.microsoft.com/office/drawing/2014/main" id="{38700CE2-9FD1-E81B-ACFF-D6A2CB88EECD}"/>
              </a:ext>
            </a:extLst>
          </p:cNvPr>
          <p:cNvSpPr txBox="1"/>
          <p:nvPr/>
        </p:nvSpPr>
        <p:spPr>
          <a:xfrm>
            <a:off x="323527" y="2780928"/>
            <a:ext cx="7284971" cy="461665"/>
          </a:xfrm>
          <a:prstGeom prst="rect">
            <a:avLst/>
          </a:prstGeom>
          <a:noFill/>
        </p:spPr>
        <p:txBody>
          <a:bodyPr wrap="square" rtlCol="0">
            <a:spAutoFit/>
          </a:bodyPr>
          <a:lstStyle/>
          <a:p>
            <a:r>
              <a:rPr lang="en-US" altLang="ja-JP" sz="2400" dirty="0">
                <a:solidFill>
                  <a:srgbClr val="C00000"/>
                </a:solidFill>
              </a:rPr>
              <a:t>2</a:t>
            </a:r>
            <a:r>
              <a:rPr kumimoji="1" lang="en-US" altLang="ja-JP" sz="2400" dirty="0">
                <a:solidFill>
                  <a:srgbClr val="C00000"/>
                </a:solidFill>
              </a:rPr>
              <a:t>. Low-energy and high intensity RI beam separator</a:t>
            </a:r>
            <a:endParaRPr kumimoji="1" lang="ja-JP" altLang="en-US" sz="2400" dirty="0">
              <a:solidFill>
                <a:srgbClr val="C00000"/>
              </a:solidFill>
            </a:endParaRPr>
          </a:p>
        </p:txBody>
      </p:sp>
      <p:sp>
        <p:nvSpPr>
          <p:cNvPr id="6" name="テキスト ボックス 5">
            <a:extLst>
              <a:ext uri="{FF2B5EF4-FFF2-40B4-BE49-F238E27FC236}">
                <a16:creationId xmlns:a16="http://schemas.microsoft.com/office/drawing/2014/main" id="{48CC5EF2-FB16-5620-3CB1-C01962CE7EB0}"/>
              </a:ext>
            </a:extLst>
          </p:cNvPr>
          <p:cNvSpPr txBox="1"/>
          <p:nvPr/>
        </p:nvSpPr>
        <p:spPr>
          <a:xfrm>
            <a:off x="323527" y="4526810"/>
            <a:ext cx="4968552" cy="461665"/>
          </a:xfrm>
          <a:prstGeom prst="rect">
            <a:avLst/>
          </a:prstGeom>
          <a:noFill/>
        </p:spPr>
        <p:txBody>
          <a:bodyPr wrap="square" rtlCol="0">
            <a:spAutoFit/>
          </a:bodyPr>
          <a:lstStyle/>
          <a:p>
            <a:r>
              <a:rPr kumimoji="1" lang="en-US" altLang="ja-JP" sz="2400" dirty="0">
                <a:solidFill>
                  <a:srgbClr val="C00000"/>
                </a:solidFill>
              </a:rPr>
              <a:t>3. Sharing of electron beam </a:t>
            </a:r>
            <a:r>
              <a:rPr lang="en-US" altLang="ja-JP" sz="2400" dirty="0">
                <a:solidFill>
                  <a:srgbClr val="C00000"/>
                </a:solidFill>
              </a:rPr>
              <a:t>driver</a:t>
            </a:r>
            <a:endParaRPr kumimoji="1" lang="ja-JP" altLang="en-US" sz="2400" dirty="0">
              <a:solidFill>
                <a:srgbClr val="C00000"/>
              </a:solidFill>
            </a:endParaRPr>
          </a:p>
        </p:txBody>
      </p:sp>
      <p:sp>
        <p:nvSpPr>
          <p:cNvPr id="7" name="テキスト ボックス 6">
            <a:extLst>
              <a:ext uri="{FF2B5EF4-FFF2-40B4-BE49-F238E27FC236}">
                <a16:creationId xmlns:a16="http://schemas.microsoft.com/office/drawing/2014/main" id="{AE8C5696-B55D-511D-F623-F69F263389C1}"/>
              </a:ext>
            </a:extLst>
          </p:cNvPr>
          <p:cNvSpPr txBox="1"/>
          <p:nvPr/>
        </p:nvSpPr>
        <p:spPr>
          <a:xfrm>
            <a:off x="323527" y="5466402"/>
            <a:ext cx="5112568" cy="461665"/>
          </a:xfrm>
          <a:prstGeom prst="rect">
            <a:avLst/>
          </a:prstGeom>
          <a:noFill/>
        </p:spPr>
        <p:txBody>
          <a:bodyPr wrap="square" rtlCol="0">
            <a:spAutoFit/>
          </a:bodyPr>
          <a:lstStyle/>
          <a:p>
            <a:r>
              <a:rPr kumimoji="1" lang="en-US" altLang="ja-JP" sz="2400" dirty="0">
                <a:solidFill>
                  <a:srgbClr val="C00000"/>
                </a:solidFill>
              </a:rPr>
              <a:t>4. Independent RI beam separator</a:t>
            </a:r>
            <a:endParaRPr kumimoji="1" lang="ja-JP" altLang="en-US" sz="2400" dirty="0">
              <a:solidFill>
                <a:srgbClr val="C00000"/>
              </a:solidFill>
            </a:endParaRPr>
          </a:p>
        </p:txBody>
      </p:sp>
      <p:sp>
        <p:nvSpPr>
          <p:cNvPr id="8" name="テキスト ボックス 7">
            <a:extLst>
              <a:ext uri="{FF2B5EF4-FFF2-40B4-BE49-F238E27FC236}">
                <a16:creationId xmlns:a16="http://schemas.microsoft.com/office/drawing/2014/main" id="{27681073-5FEB-B669-153D-74759258A1DB}"/>
              </a:ext>
            </a:extLst>
          </p:cNvPr>
          <p:cNvSpPr txBox="1"/>
          <p:nvPr/>
        </p:nvSpPr>
        <p:spPr>
          <a:xfrm>
            <a:off x="622680" y="2035586"/>
            <a:ext cx="3315138" cy="400110"/>
          </a:xfrm>
          <a:prstGeom prst="rect">
            <a:avLst/>
          </a:prstGeom>
          <a:noFill/>
        </p:spPr>
        <p:txBody>
          <a:bodyPr wrap="none" rtlCol="0">
            <a:spAutoFit/>
          </a:bodyPr>
          <a:lstStyle/>
          <a:p>
            <a:r>
              <a:rPr kumimoji="1" lang="en-US" altLang="ja-JP" sz="2000" dirty="0"/>
              <a:t>Photofission (Ex </a:t>
            </a:r>
            <a:r>
              <a:rPr kumimoji="1" lang="ja-JP" altLang="en-US" sz="2000" dirty="0"/>
              <a:t>～ </a:t>
            </a:r>
            <a:r>
              <a:rPr kumimoji="1" lang="en-US" altLang="ja-JP" sz="2000" dirty="0"/>
              <a:t>15 MeV)</a:t>
            </a:r>
            <a:endParaRPr kumimoji="1" lang="ja-JP" altLang="en-US" sz="2000" dirty="0"/>
          </a:p>
        </p:txBody>
      </p:sp>
      <p:sp>
        <p:nvSpPr>
          <p:cNvPr id="9" name="テキスト ボックス 8">
            <a:extLst>
              <a:ext uri="{FF2B5EF4-FFF2-40B4-BE49-F238E27FC236}">
                <a16:creationId xmlns:a16="http://schemas.microsoft.com/office/drawing/2014/main" id="{5B01CEFD-982D-A8DB-5CC2-ACE42572D3C7}"/>
              </a:ext>
            </a:extLst>
          </p:cNvPr>
          <p:cNvSpPr txBox="1"/>
          <p:nvPr/>
        </p:nvSpPr>
        <p:spPr>
          <a:xfrm>
            <a:off x="622680" y="2405580"/>
            <a:ext cx="3584123" cy="400110"/>
          </a:xfrm>
          <a:prstGeom prst="rect">
            <a:avLst/>
          </a:prstGeom>
          <a:noFill/>
        </p:spPr>
        <p:txBody>
          <a:bodyPr wrap="none" rtlCol="0">
            <a:spAutoFit/>
          </a:bodyPr>
          <a:lstStyle/>
          <a:p>
            <a:r>
              <a:rPr kumimoji="1" lang="en-US" altLang="ja-JP" sz="2000" dirty="0"/>
              <a:t>Thicker target can be applied.</a:t>
            </a:r>
            <a:endParaRPr kumimoji="1" lang="ja-JP" altLang="en-US" sz="2000" dirty="0"/>
          </a:p>
        </p:txBody>
      </p:sp>
      <p:sp>
        <p:nvSpPr>
          <p:cNvPr id="10" name="テキスト ボックス 9">
            <a:extLst>
              <a:ext uri="{FF2B5EF4-FFF2-40B4-BE49-F238E27FC236}">
                <a16:creationId xmlns:a16="http://schemas.microsoft.com/office/drawing/2014/main" id="{90DEC984-0244-57B4-6071-E15C3A9AF8D1}"/>
              </a:ext>
            </a:extLst>
          </p:cNvPr>
          <p:cNvSpPr txBox="1"/>
          <p:nvPr/>
        </p:nvSpPr>
        <p:spPr>
          <a:xfrm>
            <a:off x="622680" y="5979945"/>
            <a:ext cx="3245056" cy="400110"/>
          </a:xfrm>
          <a:prstGeom prst="rect">
            <a:avLst/>
          </a:prstGeom>
          <a:noFill/>
        </p:spPr>
        <p:txBody>
          <a:bodyPr wrap="none" rtlCol="0">
            <a:spAutoFit/>
          </a:bodyPr>
          <a:lstStyle/>
          <a:p>
            <a:r>
              <a:rPr kumimoji="1" lang="en-US" altLang="ja-JP" sz="2000" dirty="0"/>
              <a:t>Complementary to </a:t>
            </a:r>
            <a:r>
              <a:rPr kumimoji="1" lang="en-US" altLang="ja-JP" sz="2000" dirty="0" err="1"/>
              <a:t>BigRIPS</a:t>
            </a:r>
            <a:endParaRPr kumimoji="1" lang="ja-JP" altLang="en-US" sz="2000" dirty="0"/>
          </a:p>
        </p:txBody>
      </p:sp>
      <p:sp>
        <p:nvSpPr>
          <p:cNvPr id="11" name="テキスト ボックス 10">
            <a:extLst>
              <a:ext uri="{FF2B5EF4-FFF2-40B4-BE49-F238E27FC236}">
                <a16:creationId xmlns:a16="http://schemas.microsoft.com/office/drawing/2014/main" id="{D10F38EC-D959-2609-2C99-0A17635D8FF6}"/>
              </a:ext>
            </a:extLst>
          </p:cNvPr>
          <p:cNvSpPr txBox="1"/>
          <p:nvPr/>
        </p:nvSpPr>
        <p:spPr>
          <a:xfrm>
            <a:off x="657185" y="5012883"/>
            <a:ext cx="7147278" cy="400110"/>
          </a:xfrm>
          <a:prstGeom prst="rect">
            <a:avLst/>
          </a:prstGeom>
          <a:noFill/>
        </p:spPr>
        <p:txBody>
          <a:bodyPr wrap="none" rtlCol="0">
            <a:spAutoFit/>
          </a:bodyPr>
          <a:lstStyle/>
          <a:p>
            <a:r>
              <a:rPr kumimoji="1" lang="en-US" altLang="ja-JP" sz="2000" dirty="0"/>
              <a:t>Shared use with the injection </a:t>
            </a:r>
            <a:r>
              <a:rPr lang="en-US" altLang="ja-JP" sz="2000" dirty="0"/>
              <a:t>to </a:t>
            </a:r>
            <a:r>
              <a:rPr kumimoji="1" lang="en-US" altLang="ja-JP" sz="2000" dirty="0"/>
              <a:t>storage ring </a:t>
            </a:r>
            <a:r>
              <a:rPr kumimoji="1" lang="en-US" altLang="ja-JP" sz="2000" dirty="0">
                <a:sym typeface="Wingdings" panose="05000000000000000000" pitchFamily="2" charset="2"/>
              </a:rPr>
              <a:t> Cost effective</a:t>
            </a:r>
            <a:endParaRPr kumimoji="1" lang="ja-JP" altLang="en-US" sz="2000" dirty="0"/>
          </a:p>
        </p:txBody>
      </p:sp>
      <p:sp>
        <p:nvSpPr>
          <p:cNvPr id="12" name="テキスト ボックス 11">
            <a:extLst>
              <a:ext uri="{FF2B5EF4-FFF2-40B4-BE49-F238E27FC236}">
                <a16:creationId xmlns:a16="http://schemas.microsoft.com/office/drawing/2014/main" id="{47C2C0F3-03D6-4567-3201-D96F42E11C5F}"/>
              </a:ext>
            </a:extLst>
          </p:cNvPr>
          <p:cNvSpPr txBox="1"/>
          <p:nvPr/>
        </p:nvSpPr>
        <p:spPr>
          <a:xfrm>
            <a:off x="719692" y="3705645"/>
            <a:ext cx="4720716" cy="796757"/>
          </a:xfrm>
          <a:prstGeom prst="rect">
            <a:avLst/>
          </a:prstGeom>
          <a:noFill/>
        </p:spPr>
        <p:txBody>
          <a:bodyPr wrap="none" rtlCol="0">
            <a:spAutoFit/>
          </a:bodyPr>
          <a:lstStyle/>
          <a:p>
            <a:pPr>
              <a:lnSpc>
                <a:spcPct val="120000"/>
              </a:lnSpc>
            </a:pPr>
            <a:r>
              <a:rPr lang="en-US" altLang="ja-JP" sz="2000" dirty="0"/>
              <a:t>First electron-beam ISOL facility in Japan</a:t>
            </a:r>
          </a:p>
          <a:p>
            <a:pPr>
              <a:lnSpc>
                <a:spcPct val="120000"/>
              </a:lnSpc>
            </a:pPr>
            <a:r>
              <a:rPr kumimoji="1" lang="en-US" altLang="ja-JP" sz="2000" dirty="0"/>
              <a:t>First full-scale ISOL facility in RIKEN</a:t>
            </a:r>
            <a:endParaRPr kumimoji="1" lang="ja-JP" altLang="en-US" sz="2000" dirty="0"/>
          </a:p>
        </p:txBody>
      </p:sp>
      <p:sp>
        <p:nvSpPr>
          <p:cNvPr id="14" name="テキスト ボックス 13">
            <a:extLst>
              <a:ext uri="{FF2B5EF4-FFF2-40B4-BE49-F238E27FC236}">
                <a16:creationId xmlns:a16="http://schemas.microsoft.com/office/drawing/2014/main" id="{6074B52D-FD20-06D5-E789-82A71190AACC}"/>
              </a:ext>
            </a:extLst>
          </p:cNvPr>
          <p:cNvSpPr txBox="1"/>
          <p:nvPr/>
        </p:nvSpPr>
        <p:spPr>
          <a:xfrm>
            <a:off x="790770" y="3311018"/>
            <a:ext cx="6062917" cy="369332"/>
          </a:xfrm>
          <a:prstGeom prst="rect">
            <a:avLst/>
          </a:prstGeom>
          <a:noFill/>
          <a:ln w="19050">
            <a:solidFill>
              <a:schemeClr val="tx1"/>
            </a:solidFill>
          </a:ln>
        </p:spPr>
        <p:txBody>
          <a:bodyPr wrap="square" rtlCol="0">
            <a:spAutoFit/>
          </a:bodyPr>
          <a:lstStyle/>
          <a:p>
            <a:r>
              <a:rPr kumimoji="1" lang="en-US" altLang="ja-JP" dirty="0"/>
              <a:t>1 kW e-beam + U 30g  </a:t>
            </a:r>
            <a:r>
              <a:rPr lang="en-US" altLang="ja-JP" dirty="0">
                <a:sym typeface="Wingdings" panose="05000000000000000000" pitchFamily="2" charset="2"/>
              </a:rPr>
              <a:t> 10</a:t>
            </a:r>
            <a:r>
              <a:rPr lang="en-US" altLang="ja-JP" baseline="30000" dirty="0">
                <a:sym typeface="Wingdings" panose="05000000000000000000" pitchFamily="2" charset="2"/>
              </a:rPr>
              <a:t>11</a:t>
            </a:r>
            <a:r>
              <a:rPr lang="en-US" altLang="ja-JP" dirty="0">
                <a:sym typeface="Wingdings" panose="05000000000000000000" pitchFamily="2" charset="2"/>
              </a:rPr>
              <a:t> fissions/sec (</a:t>
            </a:r>
            <a:r>
              <a:rPr lang="en-US" altLang="ja-JP" baseline="30000" dirty="0">
                <a:sym typeface="Wingdings" panose="05000000000000000000" pitchFamily="2" charset="2"/>
              </a:rPr>
              <a:t>132</a:t>
            </a:r>
            <a:r>
              <a:rPr lang="en-US" altLang="ja-JP" dirty="0">
                <a:sym typeface="Wingdings" panose="05000000000000000000" pitchFamily="2" charset="2"/>
              </a:rPr>
              <a:t>Sn 10</a:t>
            </a:r>
            <a:r>
              <a:rPr lang="en-US" altLang="ja-JP" baseline="30000" dirty="0">
                <a:sym typeface="Wingdings" panose="05000000000000000000" pitchFamily="2" charset="2"/>
              </a:rPr>
              <a:t>9</a:t>
            </a:r>
            <a:r>
              <a:rPr lang="en-US" altLang="ja-JP" dirty="0">
                <a:sym typeface="Wingdings" panose="05000000000000000000" pitchFamily="2" charset="2"/>
              </a:rPr>
              <a:t>/sec)</a:t>
            </a:r>
            <a:endParaRPr kumimoji="1" lang="ja-JP" altLang="en-US" dirty="0"/>
          </a:p>
        </p:txBody>
      </p:sp>
    </p:spTree>
    <p:extLst>
      <p:ext uri="{BB962C8B-B14F-4D97-AF65-F5344CB8AC3E}">
        <p14:creationId xmlns:p14="http://schemas.microsoft.com/office/powerpoint/2010/main" val="3521466448"/>
      </p:ext>
    </p:extLst>
  </p:cSld>
  <p:clrMapOvr>
    <a:masterClrMapping/>
  </p:clrMapOvr>
  <mc:AlternateContent xmlns:mc="http://schemas.openxmlformats.org/markup-compatibility/2006" xmlns:p14="http://schemas.microsoft.com/office/powerpoint/2010/main">
    <mc:Choice Requires="p14">
      <p:transition spd="slow" p14:dur="2000" advTm="4784"/>
    </mc:Choice>
    <mc:Fallback xmlns="">
      <p:transition spd="slow" advTm="4784"/>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212173C-ACF7-3178-64BF-A73EF23E8DD0}"/>
              </a:ext>
            </a:extLst>
          </p:cNvPr>
          <p:cNvSpPr txBox="1"/>
          <p:nvPr/>
        </p:nvSpPr>
        <p:spPr>
          <a:xfrm>
            <a:off x="1302705" y="1159835"/>
            <a:ext cx="7841295" cy="461665"/>
          </a:xfrm>
          <a:prstGeom prst="rect">
            <a:avLst/>
          </a:prstGeom>
          <a:noFill/>
        </p:spPr>
        <p:txBody>
          <a:bodyPr wrap="square" rtlCol="0">
            <a:spAutoFit/>
          </a:bodyPr>
          <a:lstStyle/>
          <a:p>
            <a:r>
              <a:rPr lang="en-US" altLang="ja-JP" sz="2400" dirty="0"/>
              <a:t>FRAC (Fringing RF field activated ion beam compressor) </a:t>
            </a:r>
            <a:endParaRPr lang="ja-JP" altLang="en-US" sz="2400" dirty="0"/>
          </a:p>
        </p:txBody>
      </p:sp>
      <p:pic>
        <p:nvPicPr>
          <p:cNvPr id="3" name="図 2" descr="バンチャー3D_140702.JPG">
            <a:extLst>
              <a:ext uri="{FF2B5EF4-FFF2-40B4-BE49-F238E27FC236}">
                <a16:creationId xmlns:a16="http://schemas.microsoft.com/office/drawing/2014/main" id="{6F3CAB40-1002-15A4-891F-103D72E705EB}"/>
              </a:ext>
            </a:extLst>
          </p:cNvPr>
          <p:cNvPicPr>
            <a:picLocks noChangeAspect="1"/>
          </p:cNvPicPr>
          <p:nvPr/>
        </p:nvPicPr>
        <p:blipFill>
          <a:blip r:embed="rId2"/>
          <a:stretch>
            <a:fillRect/>
          </a:stretch>
        </p:blipFill>
        <p:spPr>
          <a:xfrm>
            <a:off x="410135" y="2438566"/>
            <a:ext cx="6858000" cy="2157984"/>
          </a:xfrm>
          <a:prstGeom prst="rect">
            <a:avLst/>
          </a:prstGeom>
        </p:spPr>
      </p:pic>
      <p:pic>
        <p:nvPicPr>
          <p:cNvPr id="4" name="図 3" descr="RFQ断面.jpg">
            <a:extLst>
              <a:ext uri="{FF2B5EF4-FFF2-40B4-BE49-F238E27FC236}">
                <a16:creationId xmlns:a16="http://schemas.microsoft.com/office/drawing/2014/main" id="{F84B2865-10B7-4929-792F-DE36D5BEC5F8}"/>
              </a:ext>
            </a:extLst>
          </p:cNvPr>
          <p:cNvPicPr>
            <a:picLocks noChangeAspect="1"/>
          </p:cNvPicPr>
          <p:nvPr/>
        </p:nvPicPr>
        <p:blipFill>
          <a:blip r:embed="rId3"/>
          <a:stretch>
            <a:fillRect/>
          </a:stretch>
        </p:blipFill>
        <p:spPr>
          <a:xfrm>
            <a:off x="7687750" y="2816966"/>
            <a:ext cx="1312898" cy="1197458"/>
          </a:xfrm>
          <a:prstGeom prst="rect">
            <a:avLst/>
          </a:prstGeom>
        </p:spPr>
      </p:pic>
      <p:sp>
        <p:nvSpPr>
          <p:cNvPr id="5" name="テキスト ボックス 4">
            <a:extLst>
              <a:ext uri="{FF2B5EF4-FFF2-40B4-BE49-F238E27FC236}">
                <a16:creationId xmlns:a16="http://schemas.microsoft.com/office/drawing/2014/main" id="{BB13FBE1-DF8E-2EBB-8518-A343BCADBEB3}"/>
              </a:ext>
            </a:extLst>
          </p:cNvPr>
          <p:cNvSpPr txBox="1"/>
          <p:nvPr/>
        </p:nvSpPr>
        <p:spPr>
          <a:xfrm>
            <a:off x="1233007" y="2067032"/>
            <a:ext cx="5459059" cy="369332"/>
          </a:xfrm>
          <a:prstGeom prst="rect">
            <a:avLst/>
          </a:prstGeom>
          <a:noFill/>
        </p:spPr>
        <p:txBody>
          <a:bodyPr wrap="none" rtlCol="0">
            <a:spAutoFit/>
          </a:bodyPr>
          <a:lstStyle/>
          <a:p>
            <a:r>
              <a:rPr lang="en-US" altLang="ja-JP" u="sng" dirty="0">
                <a:cs typeface="Comic Sans MS"/>
              </a:rPr>
              <a:t>FRAC converts 1-s DC beam into 500 </a:t>
            </a:r>
            <a:r>
              <a:rPr lang="en-US" altLang="ja-JP" u="sng" dirty="0" err="1">
                <a:latin typeface="Symbol" panose="05050102010706020507" pitchFamily="18" charset="2"/>
                <a:cs typeface="Symbol" charset="2"/>
              </a:rPr>
              <a:t>m</a:t>
            </a:r>
            <a:r>
              <a:rPr lang="en-US" altLang="ja-JP" u="sng" dirty="0" err="1">
                <a:cs typeface="Comic Sans MS"/>
              </a:rPr>
              <a:t>s</a:t>
            </a:r>
            <a:r>
              <a:rPr lang="en-US" altLang="ja-JP" u="sng" dirty="0">
                <a:cs typeface="Comic Sans MS"/>
              </a:rPr>
              <a:t> pulse beam</a:t>
            </a:r>
            <a:endParaRPr lang="ja-JP" altLang="en-US" u="sng" dirty="0">
              <a:cs typeface="Comic Sans MS"/>
            </a:endParaRPr>
          </a:p>
        </p:txBody>
      </p:sp>
      <p:sp>
        <p:nvSpPr>
          <p:cNvPr id="6" name="テキスト ボックス 5">
            <a:extLst>
              <a:ext uri="{FF2B5EF4-FFF2-40B4-BE49-F238E27FC236}">
                <a16:creationId xmlns:a16="http://schemas.microsoft.com/office/drawing/2014/main" id="{DE67703D-9A6A-6925-5539-604F674BAA98}"/>
              </a:ext>
            </a:extLst>
          </p:cNvPr>
          <p:cNvSpPr txBox="1"/>
          <p:nvPr/>
        </p:nvSpPr>
        <p:spPr>
          <a:xfrm>
            <a:off x="2734572" y="2449029"/>
            <a:ext cx="2699778" cy="369332"/>
          </a:xfrm>
          <a:prstGeom prst="rect">
            <a:avLst/>
          </a:prstGeom>
          <a:noFill/>
        </p:spPr>
        <p:txBody>
          <a:bodyPr wrap="none" rtlCol="0">
            <a:spAutoFit/>
          </a:bodyPr>
          <a:lstStyle/>
          <a:p>
            <a:r>
              <a:rPr lang="en-US" altLang="ja-JP" dirty="0">
                <a:solidFill>
                  <a:srgbClr val="0066FF"/>
                </a:solidFill>
                <a:cs typeface="Comic Sans MS"/>
              </a:rPr>
              <a:t>Based on RFQ linear trap</a:t>
            </a:r>
            <a:endParaRPr lang="ja-JP" altLang="en-US" dirty="0">
              <a:solidFill>
                <a:srgbClr val="0066FF"/>
              </a:solidFill>
              <a:cs typeface="Comic Sans MS"/>
            </a:endParaRPr>
          </a:p>
        </p:txBody>
      </p:sp>
      <p:grpSp>
        <p:nvGrpSpPr>
          <p:cNvPr id="7" name="図形グループ 21">
            <a:extLst>
              <a:ext uri="{FF2B5EF4-FFF2-40B4-BE49-F238E27FC236}">
                <a16:creationId xmlns:a16="http://schemas.microsoft.com/office/drawing/2014/main" id="{875F5892-612F-9109-61DD-397E6CD68121}"/>
              </a:ext>
            </a:extLst>
          </p:cNvPr>
          <p:cNvGrpSpPr/>
          <p:nvPr/>
        </p:nvGrpSpPr>
        <p:grpSpPr>
          <a:xfrm>
            <a:off x="4126719" y="4129765"/>
            <a:ext cx="2286005" cy="1054280"/>
            <a:chOff x="2294466" y="5373928"/>
            <a:chExt cx="2201334" cy="1405706"/>
          </a:xfrm>
        </p:grpSpPr>
        <p:sp>
          <p:nvSpPr>
            <p:cNvPr id="8" name="正方形/長方形 7">
              <a:extLst>
                <a:ext uri="{FF2B5EF4-FFF2-40B4-BE49-F238E27FC236}">
                  <a16:creationId xmlns:a16="http://schemas.microsoft.com/office/drawing/2014/main" id="{E7AADAEB-244F-909D-113E-4055D461851F}"/>
                </a:ext>
              </a:extLst>
            </p:cNvPr>
            <p:cNvSpPr/>
            <p:nvPr/>
          </p:nvSpPr>
          <p:spPr>
            <a:xfrm>
              <a:off x="2294466" y="5373928"/>
              <a:ext cx="2201334" cy="1313018"/>
            </a:xfrm>
            <a:prstGeom prst="rect">
              <a:avLst/>
            </a:prstGeom>
            <a:solidFill>
              <a:srgbClr val="FFFFFF"/>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500"/>
            </a:p>
          </p:txBody>
        </p:sp>
        <p:sp>
          <p:nvSpPr>
            <p:cNvPr id="9" name="テキスト ボックス 8">
              <a:extLst>
                <a:ext uri="{FF2B5EF4-FFF2-40B4-BE49-F238E27FC236}">
                  <a16:creationId xmlns:a16="http://schemas.microsoft.com/office/drawing/2014/main" id="{87C69019-5FE5-D106-A926-0C1B0C2C8819}"/>
                </a:ext>
              </a:extLst>
            </p:cNvPr>
            <p:cNvSpPr txBox="1"/>
            <p:nvPr/>
          </p:nvSpPr>
          <p:spPr>
            <a:xfrm>
              <a:off x="2400835" y="5425417"/>
              <a:ext cx="795278" cy="1354217"/>
            </a:xfrm>
            <a:prstGeom prst="rect">
              <a:avLst/>
            </a:prstGeom>
            <a:noFill/>
          </p:spPr>
          <p:txBody>
            <a:bodyPr wrap="none" rtlCol="0">
              <a:spAutoFit/>
            </a:bodyPr>
            <a:lstStyle/>
            <a:p>
              <a:r>
                <a:rPr lang="en-US" altLang="ja-JP" sz="1500" dirty="0"/>
                <a:t>Length </a:t>
              </a:r>
            </a:p>
            <a:p>
              <a:r>
                <a:rPr lang="en-US" altLang="ja-JP" sz="1500" dirty="0"/>
                <a:t>Bore</a:t>
              </a:r>
            </a:p>
            <a:p>
              <a:r>
                <a:rPr lang="en-US" altLang="ja-JP" sz="1500" dirty="0"/>
                <a:t>Freq.</a:t>
              </a:r>
            </a:p>
            <a:p>
              <a:r>
                <a:rPr lang="en-US" altLang="ja-JP" sz="1500" dirty="0"/>
                <a:t>V</a:t>
              </a:r>
              <a:r>
                <a:rPr lang="en-US" altLang="ja-JP" sz="1500" baseline="-25000" dirty="0"/>
                <a:t>RF</a:t>
              </a:r>
              <a:endParaRPr lang="ja-JP" altLang="en-US" sz="1500" baseline="-25000" dirty="0"/>
            </a:p>
          </p:txBody>
        </p:sp>
        <p:sp>
          <p:nvSpPr>
            <p:cNvPr id="10" name="テキスト ボックス 9">
              <a:extLst>
                <a:ext uri="{FF2B5EF4-FFF2-40B4-BE49-F238E27FC236}">
                  <a16:creationId xmlns:a16="http://schemas.microsoft.com/office/drawing/2014/main" id="{B748AEFF-36D4-6D81-062A-50B888EE38A8}"/>
                </a:ext>
              </a:extLst>
            </p:cNvPr>
            <p:cNvSpPr txBox="1"/>
            <p:nvPr/>
          </p:nvSpPr>
          <p:spPr>
            <a:xfrm>
              <a:off x="2955732" y="5424728"/>
              <a:ext cx="1335092" cy="1354217"/>
            </a:xfrm>
            <a:prstGeom prst="rect">
              <a:avLst/>
            </a:prstGeom>
            <a:noFill/>
          </p:spPr>
          <p:txBody>
            <a:bodyPr wrap="square" rtlCol="0">
              <a:spAutoFit/>
            </a:bodyPr>
            <a:lstStyle/>
            <a:p>
              <a:pPr algn="r"/>
              <a:r>
                <a:rPr lang="en-US" altLang="ja-JP" sz="1500" dirty="0"/>
                <a:t>950 mm </a:t>
              </a:r>
            </a:p>
            <a:p>
              <a:pPr algn="r"/>
              <a:r>
                <a:rPr lang="en-US" altLang="ja-JP" sz="1500" dirty="0"/>
                <a:t>16 </a:t>
              </a:r>
              <a:r>
                <a:rPr lang="en-US" altLang="ja-JP" sz="1500" dirty="0" err="1"/>
                <a:t>mm</a:t>
              </a:r>
              <a:r>
                <a:rPr lang="en-US" altLang="ja-JP" sz="1500" dirty="0" err="1">
                  <a:latin typeface="Symbol" charset="2"/>
                  <a:cs typeface="Symbol" charset="2"/>
                </a:rPr>
                <a:t>f</a:t>
              </a:r>
              <a:endParaRPr lang="en-US" altLang="ja-JP" sz="1500" dirty="0">
                <a:cs typeface="Symbol" charset="2"/>
              </a:endParaRPr>
            </a:p>
            <a:p>
              <a:pPr algn="r"/>
              <a:r>
                <a:rPr lang="en-US" altLang="ja-JP" sz="1500" dirty="0">
                  <a:cs typeface="Symbol" charset="2"/>
                </a:rPr>
                <a:t>0.3~3 MHz</a:t>
              </a:r>
            </a:p>
            <a:p>
              <a:pPr algn="r"/>
              <a:r>
                <a:rPr lang="en-US" altLang="ja-JP" sz="1500" dirty="0">
                  <a:cs typeface="Symbol" charset="2"/>
                </a:rPr>
                <a:t>&lt; 500 V</a:t>
              </a:r>
            </a:p>
          </p:txBody>
        </p:sp>
      </p:grpSp>
      <p:sp>
        <p:nvSpPr>
          <p:cNvPr id="11" name="テキスト ボックス 10">
            <a:extLst>
              <a:ext uri="{FF2B5EF4-FFF2-40B4-BE49-F238E27FC236}">
                <a16:creationId xmlns:a16="http://schemas.microsoft.com/office/drawing/2014/main" id="{11CFCA13-5F2A-D362-4A1E-1FF94C294578}"/>
              </a:ext>
            </a:extLst>
          </p:cNvPr>
          <p:cNvSpPr txBox="1"/>
          <p:nvPr/>
        </p:nvSpPr>
        <p:spPr>
          <a:xfrm>
            <a:off x="2080179" y="4267515"/>
            <a:ext cx="954107" cy="230832"/>
          </a:xfrm>
          <a:prstGeom prst="rect">
            <a:avLst/>
          </a:prstGeom>
          <a:noFill/>
        </p:spPr>
        <p:txBody>
          <a:bodyPr wrap="none" rtlCol="0">
            <a:spAutoFit/>
          </a:bodyPr>
          <a:lstStyle/>
          <a:p>
            <a:r>
              <a:rPr lang="en-US" altLang="ja-JP" sz="900" dirty="0">
                <a:cs typeface="Comic Sans MS"/>
              </a:rPr>
              <a:t>RFQ electrodes</a:t>
            </a:r>
            <a:endParaRPr lang="ja-JP" altLang="en-US" sz="900" dirty="0">
              <a:cs typeface="Comic Sans MS"/>
            </a:endParaRPr>
          </a:p>
        </p:txBody>
      </p:sp>
      <p:sp>
        <p:nvSpPr>
          <p:cNvPr id="12" name="テキスト ボックス 11">
            <a:extLst>
              <a:ext uri="{FF2B5EF4-FFF2-40B4-BE49-F238E27FC236}">
                <a16:creationId xmlns:a16="http://schemas.microsoft.com/office/drawing/2014/main" id="{2FC13A0D-5C4C-F0B7-94B9-1042C2CCCAE7}"/>
              </a:ext>
            </a:extLst>
          </p:cNvPr>
          <p:cNvSpPr txBox="1"/>
          <p:nvPr/>
        </p:nvSpPr>
        <p:spPr>
          <a:xfrm>
            <a:off x="1733270" y="4497877"/>
            <a:ext cx="1075936" cy="230832"/>
          </a:xfrm>
          <a:prstGeom prst="rect">
            <a:avLst/>
          </a:prstGeom>
          <a:noFill/>
        </p:spPr>
        <p:txBody>
          <a:bodyPr wrap="none" rtlCol="0">
            <a:spAutoFit/>
          </a:bodyPr>
          <a:lstStyle/>
          <a:p>
            <a:r>
              <a:rPr lang="en-US" altLang="ja-JP" sz="900" dirty="0">
                <a:cs typeface="Comic Sans MS"/>
              </a:rPr>
              <a:t>Barrier electrodes</a:t>
            </a:r>
            <a:endParaRPr lang="ja-JP" altLang="en-US" sz="900" dirty="0">
              <a:cs typeface="Comic Sans MS"/>
            </a:endParaRPr>
          </a:p>
        </p:txBody>
      </p:sp>
      <p:sp>
        <p:nvSpPr>
          <p:cNvPr id="13" name="テキスト ボックス 12">
            <a:extLst>
              <a:ext uri="{FF2B5EF4-FFF2-40B4-BE49-F238E27FC236}">
                <a16:creationId xmlns:a16="http://schemas.microsoft.com/office/drawing/2014/main" id="{8DD34BF0-2A23-895D-A73B-01EA94003EDA}"/>
              </a:ext>
            </a:extLst>
          </p:cNvPr>
          <p:cNvSpPr txBox="1"/>
          <p:nvPr/>
        </p:nvSpPr>
        <p:spPr>
          <a:xfrm>
            <a:off x="1008732" y="4705626"/>
            <a:ext cx="1128835" cy="230832"/>
          </a:xfrm>
          <a:prstGeom prst="rect">
            <a:avLst/>
          </a:prstGeom>
          <a:noFill/>
        </p:spPr>
        <p:txBody>
          <a:bodyPr wrap="none" rtlCol="0">
            <a:spAutoFit/>
          </a:bodyPr>
          <a:lstStyle/>
          <a:p>
            <a:r>
              <a:rPr lang="en-US" altLang="ja-JP" sz="900" dirty="0">
                <a:cs typeface="Comic Sans MS"/>
              </a:rPr>
              <a:t>Injection electrode</a:t>
            </a:r>
            <a:endParaRPr lang="ja-JP" altLang="en-US" sz="900" dirty="0">
              <a:cs typeface="Comic Sans MS"/>
            </a:endParaRPr>
          </a:p>
        </p:txBody>
      </p:sp>
      <p:sp>
        <p:nvSpPr>
          <p:cNvPr id="14" name="テキスト ボックス 13">
            <a:extLst>
              <a:ext uri="{FF2B5EF4-FFF2-40B4-BE49-F238E27FC236}">
                <a16:creationId xmlns:a16="http://schemas.microsoft.com/office/drawing/2014/main" id="{6BCD6F0B-C10B-45C8-447D-699631635F54}"/>
              </a:ext>
            </a:extLst>
          </p:cNvPr>
          <p:cNvSpPr txBox="1"/>
          <p:nvPr/>
        </p:nvSpPr>
        <p:spPr>
          <a:xfrm>
            <a:off x="600179" y="4913375"/>
            <a:ext cx="712054" cy="230832"/>
          </a:xfrm>
          <a:prstGeom prst="rect">
            <a:avLst/>
          </a:prstGeom>
          <a:noFill/>
        </p:spPr>
        <p:txBody>
          <a:bodyPr wrap="none" rtlCol="0">
            <a:spAutoFit/>
          </a:bodyPr>
          <a:lstStyle/>
          <a:p>
            <a:r>
              <a:rPr lang="en-US" altLang="ja-JP" sz="900" dirty="0" err="1">
                <a:cs typeface="Comic Sans MS"/>
              </a:rPr>
              <a:t>Einzel</a:t>
            </a:r>
            <a:r>
              <a:rPr lang="en-US" altLang="ja-JP" sz="900" dirty="0">
                <a:cs typeface="Comic Sans MS"/>
              </a:rPr>
              <a:t> lens</a:t>
            </a:r>
            <a:endParaRPr lang="ja-JP" altLang="en-US" sz="900" dirty="0">
              <a:cs typeface="Comic Sans MS"/>
            </a:endParaRPr>
          </a:p>
        </p:txBody>
      </p:sp>
      <p:cxnSp>
        <p:nvCxnSpPr>
          <p:cNvPr id="15" name="直線コネクタ 14">
            <a:extLst>
              <a:ext uri="{FF2B5EF4-FFF2-40B4-BE49-F238E27FC236}">
                <a16:creationId xmlns:a16="http://schemas.microsoft.com/office/drawing/2014/main" id="{B88D361E-1285-2FE6-3628-E72DC2B9ED64}"/>
              </a:ext>
            </a:extLst>
          </p:cNvPr>
          <p:cNvCxnSpPr/>
          <p:nvPr/>
        </p:nvCxnSpPr>
        <p:spPr bwMode="auto">
          <a:xfrm flipH="1" flipV="1">
            <a:off x="739561" y="4446150"/>
            <a:ext cx="55439" cy="407598"/>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線コネクタ 15">
            <a:extLst>
              <a:ext uri="{FF2B5EF4-FFF2-40B4-BE49-F238E27FC236}">
                <a16:creationId xmlns:a16="http://schemas.microsoft.com/office/drawing/2014/main" id="{21D814A4-AB39-94B1-08E2-5FBF0EBF1C72}"/>
              </a:ext>
            </a:extLst>
          </p:cNvPr>
          <p:cNvCxnSpPr/>
          <p:nvPr/>
        </p:nvCxnSpPr>
        <p:spPr bwMode="auto">
          <a:xfrm flipH="1" flipV="1">
            <a:off x="1250966" y="4290090"/>
            <a:ext cx="55439" cy="407598"/>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線コネクタ 16">
            <a:extLst>
              <a:ext uri="{FF2B5EF4-FFF2-40B4-BE49-F238E27FC236}">
                <a16:creationId xmlns:a16="http://schemas.microsoft.com/office/drawing/2014/main" id="{713DA757-15F6-7172-49EB-1782B086EB5A}"/>
              </a:ext>
            </a:extLst>
          </p:cNvPr>
          <p:cNvCxnSpPr/>
          <p:nvPr/>
        </p:nvCxnSpPr>
        <p:spPr bwMode="auto">
          <a:xfrm flipH="1" flipV="1">
            <a:off x="1824623" y="4200592"/>
            <a:ext cx="118857" cy="274673"/>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線コネクタ 17">
            <a:extLst>
              <a:ext uri="{FF2B5EF4-FFF2-40B4-BE49-F238E27FC236}">
                <a16:creationId xmlns:a16="http://schemas.microsoft.com/office/drawing/2014/main" id="{4A68098D-DB42-183C-4C71-645D3475785C}"/>
              </a:ext>
            </a:extLst>
          </p:cNvPr>
          <p:cNvCxnSpPr/>
          <p:nvPr/>
        </p:nvCxnSpPr>
        <p:spPr bwMode="auto">
          <a:xfrm flipV="1">
            <a:off x="2552783" y="3816491"/>
            <a:ext cx="226688" cy="47360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正方形/長方形 18">
            <a:extLst>
              <a:ext uri="{FF2B5EF4-FFF2-40B4-BE49-F238E27FC236}">
                <a16:creationId xmlns:a16="http://schemas.microsoft.com/office/drawing/2014/main" id="{4ECEE359-A1AA-E548-DDC9-C3DC56B4CF3A}"/>
              </a:ext>
            </a:extLst>
          </p:cNvPr>
          <p:cNvSpPr/>
          <p:nvPr/>
        </p:nvSpPr>
        <p:spPr>
          <a:xfrm>
            <a:off x="5081441" y="1610035"/>
            <a:ext cx="3847122" cy="276999"/>
          </a:xfrm>
          <a:prstGeom prst="rect">
            <a:avLst/>
          </a:prstGeom>
        </p:spPr>
        <p:txBody>
          <a:bodyPr wrap="square">
            <a:spAutoFit/>
          </a:bodyPr>
          <a:lstStyle/>
          <a:p>
            <a:r>
              <a:rPr lang="en-US" altLang="ja-JP" sz="1200" dirty="0"/>
              <a:t>M. </a:t>
            </a:r>
            <a:r>
              <a:rPr lang="en-US" altLang="ja-JP" sz="1200" dirty="0" err="1"/>
              <a:t>Wakasugi</a:t>
            </a:r>
            <a:r>
              <a:rPr lang="en-US" altLang="ja-JP" sz="1200" dirty="0"/>
              <a:t> et al., Rev. Sci. </a:t>
            </a:r>
            <a:r>
              <a:rPr lang="en-US" altLang="ja-JP" sz="1200" dirty="0" err="1"/>
              <a:t>Instrum</a:t>
            </a:r>
            <a:r>
              <a:rPr lang="en-US" altLang="ja-JP" sz="1200" dirty="0"/>
              <a:t>. 89 (2018) 095107.</a:t>
            </a:r>
            <a:endParaRPr lang="ja-JP" altLang="en-US" sz="1200" dirty="0"/>
          </a:p>
        </p:txBody>
      </p:sp>
      <p:pic>
        <p:nvPicPr>
          <p:cNvPr id="20" name="図 19" descr="屋内, テーブル, 座る, イエロー が含まれている画像">
            <a:extLst>
              <a:ext uri="{FF2B5EF4-FFF2-40B4-BE49-F238E27FC236}">
                <a16:creationId xmlns:a16="http://schemas.microsoft.com/office/drawing/2014/main" id="{B1E7961D-DAF0-EB51-BDDF-35D3233178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4643" y="4041034"/>
            <a:ext cx="2286005" cy="1714504"/>
          </a:xfrm>
          <a:prstGeom prst="rect">
            <a:avLst/>
          </a:prstGeom>
        </p:spPr>
      </p:pic>
    </p:spTree>
    <p:extLst>
      <p:ext uri="{BB962C8B-B14F-4D97-AF65-F5344CB8AC3E}">
        <p14:creationId xmlns:p14="http://schemas.microsoft.com/office/powerpoint/2010/main" val="2602163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F380272-4B39-0570-630D-8AE16BF41E18}"/>
              </a:ext>
            </a:extLst>
          </p:cNvPr>
          <p:cNvSpPr txBox="1"/>
          <p:nvPr/>
        </p:nvSpPr>
        <p:spPr>
          <a:xfrm>
            <a:off x="1521469" y="1193894"/>
            <a:ext cx="3498009" cy="461665"/>
          </a:xfrm>
          <a:prstGeom prst="rect">
            <a:avLst/>
          </a:prstGeom>
          <a:noFill/>
        </p:spPr>
        <p:txBody>
          <a:bodyPr wrap="none" rtlCol="0">
            <a:spAutoFit/>
          </a:bodyPr>
          <a:lstStyle/>
          <a:p>
            <a:r>
              <a:rPr lang="en-US" altLang="ja-JP" sz="2400" dirty="0"/>
              <a:t>Cooling process in FRAC</a:t>
            </a:r>
            <a:endParaRPr lang="ja-JP" altLang="en-US" sz="2400" dirty="0"/>
          </a:p>
        </p:txBody>
      </p:sp>
      <p:sp>
        <p:nvSpPr>
          <p:cNvPr id="5" name="テキスト ボックス 4">
            <a:extLst>
              <a:ext uri="{FF2B5EF4-FFF2-40B4-BE49-F238E27FC236}">
                <a16:creationId xmlns:a16="http://schemas.microsoft.com/office/drawing/2014/main" id="{021221E2-BAD2-27EF-4001-53913974D1FA}"/>
              </a:ext>
            </a:extLst>
          </p:cNvPr>
          <p:cNvSpPr txBox="1"/>
          <p:nvPr/>
        </p:nvSpPr>
        <p:spPr>
          <a:xfrm>
            <a:off x="716113" y="1860270"/>
            <a:ext cx="8078264" cy="1536959"/>
          </a:xfrm>
          <a:prstGeom prst="rect">
            <a:avLst/>
          </a:prstGeom>
          <a:noFill/>
        </p:spPr>
        <p:txBody>
          <a:bodyPr wrap="square" rtlCol="0">
            <a:spAutoFit/>
          </a:bodyPr>
          <a:lstStyle/>
          <a:p>
            <a:r>
              <a:rPr lang="en-US" altLang="ja-JP" sz="2100" dirty="0"/>
              <a:t> </a:t>
            </a:r>
            <a:r>
              <a:rPr lang="en-US" altLang="ja-JP" sz="2100" dirty="0">
                <a:solidFill>
                  <a:srgbClr val="C00000"/>
                </a:solidFill>
              </a:rPr>
              <a:t>Low-pressure buffer gas (</a:t>
            </a:r>
            <a:r>
              <a:rPr lang="ja-JP" altLang="en-US" sz="2100" dirty="0">
                <a:solidFill>
                  <a:srgbClr val="C00000"/>
                </a:solidFill>
              </a:rPr>
              <a:t>～</a:t>
            </a:r>
            <a:r>
              <a:rPr lang="en-US" altLang="ja-JP" sz="2100" dirty="0">
                <a:solidFill>
                  <a:srgbClr val="C00000"/>
                </a:solidFill>
              </a:rPr>
              <a:t>10</a:t>
            </a:r>
            <a:r>
              <a:rPr lang="en-US" altLang="ja-JP" sz="2100" baseline="30000" dirty="0">
                <a:solidFill>
                  <a:srgbClr val="C00000"/>
                </a:solidFill>
              </a:rPr>
              <a:t>-3 </a:t>
            </a:r>
            <a:r>
              <a:rPr lang="en-US" altLang="ja-JP" sz="2100" dirty="0">
                <a:solidFill>
                  <a:srgbClr val="C00000"/>
                </a:solidFill>
              </a:rPr>
              <a:t>Pa) </a:t>
            </a:r>
          </a:p>
          <a:p>
            <a:r>
              <a:rPr lang="ja-JP" altLang="en-US" dirty="0"/>
              <a:t>      ・ </a:t>
            </a:r>
            <a:r>
              <a:rPr lang="en-US" altLang="ja-JP" dirty="0"/>
              <a:t>Accumulation of large number of ions (</a:t>
            </a:r>
            <a:r>
              <a:rPr lang="ja-JP" altLang="en-US" dirty="0"/>
              <a:t>～</a:t>
            </a:r>
            <a:r>
              <a:rPr lang="en-US" altLang="ja-JP" dirty="0"/>
              <a:t>10</a:t>
            </a:r>
            <a:r>
              <a:rPr lang="en-US" altLang="ja-JP" baseline="30000" dirty="0"/>
              <a:t>8</a:t>
            </a:r>
            <a:r>
              <a:rPr lang="en-US" altLang="ja-JP" dirty="0"/>
              <a:t> ions at 0.5 -1Hz) </a:t>
            </a:r>
            <a:br>
              <a:rPr lang="en-US" altLang="ja-JP" dirty="0"/>
            </a:br>
            <a:r>
              <a:rPr lang="en-US" altLang="ja-JP" dirty="0"/>
              <a:t>      </a:t>
            </a:r>
            <a:r>
              <a:rPr lang="ja-JP" altLang="en-US" dirty="0"/>
              <a:t>・ </a:t>
            </a:r>
            <a:r>
              <a:rPr lang="en-US" altLang="ja-JP" dirty="0"/>
              <a:t>Fast extraction with in 500 </a:t>
            </a:r>
            <a:r>
              <a:rPr lang="en-US" altLang="ja-JP" dirty="0" err="1"/>
              <a:t>μs</a:t>
            </a:r>
            <a:endParaRPr lang="en-US" altLang="ja-JP" dirty="0"/>
          </a:p>
          <a:p>
            <a:r>
              <a:rPr lang="en-US" altLang="ja-JP" dirty="0"/>
              <a:t>      </a:t>
            </a:r>
            <a:r>
              <a:rPr lang="ja-JP" altLang="en-US" dirty="0"/>
              <a:t>・ </a:t>
            </a:r>
            <a:r>
              <a:rPr lang="en-US" altLang="ja-JP" dirty="0">
                <a:sym typeface="Wingdings" panose="05000000000000000000" pitchFamily="2" charset="2"/>
              </a:rPr>
              <a:t>Large RF amplitude</a:t>
            </a:r>
          </a:p>
          <a:p>
            <a:pPr>
              <a:lnSpc>
                <a:spcPts val="2250"/>
              </a:lnSpc>
            </a:pPr>
            <a:r>
              <a:rPr lang="ja-JP" altLang="en-US" dirty="0">
                <a:sym typeface="Wingdings" panose="05000000000000000000" pitchFamily="2" charset="2"/>
              </a:rPr>
              <a:t>      ・ </a:t>
            </a:r>
            <a:r>
              <a:rPr lang="en-US" altLang="ja-JP" dirty="0">
                <a:sym typeface="Wingdings" panose="05000000000000000000" pitchFamily="2" charset="2"/>
              </a:rPr>
              <a:t>SCRIT is operated under high vacuum of 10</a:t>
            </a:r>
            <a:r>
              <a:rPr lang="en-US" altLang="ja-JP" baseline="30000" dirty="0">
                <a:sym typeface="Wingdings" panose="05000000000000000000" pitchFamily="2" charset="2"/>
              </a:rPr>
              <a:t>-8</a:t>
            </a:r>
            <a:r>
              <a:rPr lang="en-US" altLang="ja-JP" dirty="0">
                <a:sym typeface="Wingdings" panose="05000000000000000000" pitchFamily="2" charset="2"/>
              </a:rPr>
              <a:t> Pa.</a:t>
            </a:r>
          </a:p>
        </p:txBody>
      </p:sp>
      <p:sp>
        <p:nvSpPr>
          <p:cNvPr id="7" name="テキスト ボックス 6">
            <a:extLst>
              <a:ext uri="{FF2B5EF4-FFF2-40B4-BE49-F238E27FC236}">
                <a16:creationId xmlns:a16="http://schemas.microsoft.com/office/drawing/2014/main" id="{7016DF49-EBA6-682A-153F-D52652C4DA16}"/>
              </a:ext>
            </a:extLst>
          </p:cNvPr>
          <p:cNvSpPr txBox="1"/>
          <p:nvPr/>
        </p:nvSpPr>
        <p:spPr>
          <a:xfrm>
            <a:off x="779798" y="3360287"/>
            <a:ext cx="4810612" cy="415498"/>
          </a:xfrm>
          <a:prstGeom prst="rect">
            <a:avLst/>
          </a:prstGeom>
          <a:noFill/>
        </p:spPr>
        <p:txBody>
          <a:bodyPr wrap="none" rtlCol="0">
            <a:spAutoFit/>
          </a:bodyPr>
          <a:lstStyle/>
          <a:p>
            <a:r>
              <a:rPr lang="en-US" altLang="ja-JP" sz="2100" dirty="0">
                <a:solidFill>
                  <a:srgbClr val="C00000"/>
                </a:solidFill>
                <a:sym typeface="Wingdings" panose="05000000000000000000" pitchFamily="2" charset="2"/>
              </a:rPr>
              <a:t> </a:t>
            </a:r>
            <a:r>
              <a:rPr lang="en-US" altLang="ja-JP" sz="2100" dirty="0">
                <a:solidFill>
                  <a:srgbClr val="C00000"/>
                </a:solidFill>
              </a:rPr>
              <a:t>Long cooling time in FRAC  &gt;</a:t>
            </a:r>
            <a:r>
              <a:rPr lang="ja-JP" altLang="en-US" sz="2100" dirty="0">
                <a:solidFill>
                  <a:srgbClr val="C00000"/>
                </a:solidFill>
              </a:rPr>
              <a:t> </a:t>
            </a:r>
            <a:r>
              <a:rPr lang="en-US" altLang="ja-JP" sz="2100" dirty="0">
                <a:solidFill>
                  <a:srgbClr val="C00000"/>
                </a:solidFill>
              </a:rPr>
              <a:t>50 </a:t>
            </a:r>
            <a:r>
              <a:rPr lang="en-US" altLang="ja-JP" sz="2100" dirty="0" err="1">
                <a:solidFill>
                  <a:srgbClr val="C00000"/>
                </a:solidFill>
              </a:rPr>
              <a:t>ms</a:t>
            </a:r>
            <a:endParaRPr lang="ja-JP" altLang="en-US" sz="2100" dirty="0">
              <a:solidFill>
                <a:srgbClr val="C00000"/>
              </a:solidFill>
            </a:endParaRPr>
          </a:p>
        </p:txBody>
      </p:sp>
      <p:pic>
        <p:nvPicPr>
          <p:cNvPr id="11" name="図 10">
            <a:extLst>
              <a:ext uri="{FF2B5EF4-FFF2-40B4-BE49-F238E27FC236}">
                <a16:creationId xmlns:a16="http://schemas.microsoft.com/office/drawing/2014/main" id="{E1CC48FD-5805-F4E7-69B2-6DBB3ED30C53}"/>
              </a:ext>
            </a:extLst>
          </p:cNvPr>
          <p:cNvPicPr>
            <a:picLocks noChangeAspect="1"/>
          </p:cNvPicPr>
          <p:nvPr/>
        </p:nvPicPr>
        <p:blipFill>
          <a:blip r:embed="rId2"/>
          <a:stretch>
            <a:fillRect/>
          </a:stretch>
        </p:blipFill>
        <p:spPr>
          <a:xfrm>
            <a:off x="6890026" y="4368613"/>
            <a:ext cx="1754198" cy="1388103"/>
          </a:xfrm>
          <a:prstGeom prst="rect">
            <a:avLst/>
          </a:prstGeom>
        </p:spPr>
      </p:pic>
      <p:pic>
        <p:nvPicPr>
          <p:cNvPr id="13" name="図 12">
            <a:extLst>
              <a:ext uri="{FF2B5EF4-FFF2-40B4-BE49-F238E27FC236}">
                <a16:creationId xmlns:a16="http://schemas.microsoft.com/office/drawing/2014/main" id="{A6ECE458-F6D0-07BD-481C-33BA504B1F6F}"/>
              </a:ext>
            </a:extLst>
          </p:cNvPr>
          <p:cNvPicPr>
            <a:picLocks noChangeAspect="1"/>
          </p:cNvPicPr>
          <p:nvPr/>
        </p:nvPicPr>
        <p:blipFill>
          <a:blip r:embed="rId3"/>
          <a:stretch>
            <a:fillRect/>
          </a:stretch>
        </p:blipFill>
        <p:spPr>
          <a:xfrm>
            <a:off x="4572000" y="4639598"/>
            <a:ext cx="2169548" cy="1024509"/>
          </a:xfrm>
          <a:prstGeom prst="rect">
            <a:avLst/>
          </a:prstGeom>
        </p:spPr>
      </p:pic>
      <p:grpSp>
        <p:nvGrpSpPr>
          <p:cNvPr id="20" name="グループ化 19">
            <a:extLst>
              <a:ext uri="{FF2B5EF4-FFF2-40B4-BE49-F238E27FC236}">
                <a16:creationId xmlns:a16="http://schemas.microsoft.com/office/drawing/2014/main" id="{5DBE02F6-E859-C4C9-22C0-A3C6067BA138}"/>
              </a:ext>
            </a:extLst>
          </p:cNvPr>
          <p:cNvGrpSpPr/>
          <p:nvPr/>
        </p:nvGrpSpPr>
        <p:grpSpPr>
          <a:xfrm>
            <a:off x="1568801" y="3730412"/>
            <a:ext cx="2854721" cy="2288379"/>
            <a:chOff x="1168775" y="3684004"/>
            <a:chExt cx="3806294" cy="3051171"/>
          </a:xfrm>
        </p:grpSpPr>
        <p:pic>
          <p:nvPicPr>
            <p:cNvPr id="9" name="図 8">
              <a:extLst>
                <a:ext uri="{FF2B5EF4-FFF2-40B4-BE49-F238E27FC236}">
                  <a16:creationId xmlns:a16="http://schemas.microsoft.com/office/drawing/2014/main" id="{A9058B65-6D8D-CC89-F131-0B32578E73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4821" y="3684004"/>
              <a:ext cx="3390248" cy="2758360"/>
            </a:xfrm>
            <a:prstGeom prst="rect">
              <a:avLst/>
            </a:prstGeom>
          </p:spPr>
        </p:pic>
        <p:sp>
          <p:nvSpPr>
            <p:cNvPr id="15" name="テキスト ボックス 14">
              <a:extLst>
                <a:ext uri="{FF2B5EF4-FFF2-40B4-BE49-F238E27FC236}">
                  <a16:creationId xmlns:a16="http://schemas.microsoft.com/office/drawing/2014/main" id="{AD626E66-BEED-2662-39B5-6EB02B3AA9BC}"/>
                </a:ext>
              </a:extLst>
            </p:cNvPr>
            <p:cNvSpPr txBox="1"/>
            <p:nvPr/>
          </p:nvSpPr>
          <p:spPr>
            <a:xfrm rot="16200000">
              <a:off x="216976" y="4733620"/>
              <a:ext cx="2303708" cy="400109"/>
            </a:xfrm>
            <a:prstGeom prst="rect">
              <a:avLst/>
            </a:prstGeom>
            <a:noFill/>
          </p:spPr>
          <p:txBody>
            <a:bodyPr wrap="none" rtlCol="0">
              <a:spAutoFit/>
            </a:bodyPr>
            <a:lstStyle/>
            <a:p>
              <a:r>
                <a:rPr lang="en-US" altLang="ja-JP" sz="1350" dirty="0"/>
                <a:t>Average energy [eV]</a:t>
              </a:r>
              <a:endParaRPr lang="ja-JP" altLang="en-US" sz="1350" dirty="0"/>
            </a:p>
          </p:txBody>
        </p:sp>
        <p:sp>
          <p:nvSpPr>
            <p:cNvPr id="17" name="テキスト ボックス 16">
              <a:extLst>
                <a:ext uri="{FF2B5EF4-FFF2-40B4-BE49-F238E27FC236}">
                  <a16:creationId xmlns:a16="http://schemas.microsoft.com/office/drawing/2014/main" id="{A9FD6E96-7E1A-2C27-2A62-9690C7C0D3EF}"/>
                </a:ext>
              </a:extLst>
            </p:cNvPr>
            <p:cNvSpPr txBox="1"/>
            <p:nvPr/>
          </p:nvSpPr>
          <p:spPr>
            <a:xfrm>
              <a:off x="2337907" y="6335066"/>
              <a:ext cx="2056546" cy="400109"/>
            </a:xfrm>
            <a:prstGeom prst="rect">
              <a:avLst/>
            </a:prstGeom>
            <a:noFill/>
          </p:spPr>
          <p:txBody>
            <a:bodyPr wrap="none" rtlCol="0">
              <a:spAutoFit/>
            </a:bodyPr>
            <a:lstStyle/>
            <a:p>
              <a:r>
                <a:rPr lang="en-US" altLang="ja-JP" sz="1350" dirty="0"/>
                <a:t>Cooling time [</a:t>
              </a:r>
              <a:r>
                <a:rPr lang="en-US" altLang="ja-JP" sz="1350" dirty="0" err="1"/>
                <a:t>ms</a:t>
              </a:r>
              <a:r>
                <a:rPr lang="en-US" altLang="ja-JP" sz="1350" dirty="0"/>
                <a:t>]</a:t>
              </a:r>
              <a:endParaRPr lang="ja-JP" altLang="en-US" sz="1350" dirty="0"/>
            </a:p>
          </p:txBody>
        </p:sp>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25D47178-1D75-79AE-6728-F8C927F8F516}"/>
                    </a:ext>
                  </a:extLst>
                </p:cNvPr>
                <p:cNvSpPr txBox="1"/>
                <p:nvPr/>
              </p:nvSpPr>
              <p:spPr>
                <a:xfrm>
                  <a:off x="2884516" y="3814145"/>
                  <a:ext cx="1962161" cy="400109"/>
                </a:xfrm>
                <a:prstGeom prst="rect">
                  <a:avLst/>
                </a:prstGeom>
                <a:noFill/>
              </p:spPr>
              <p:txBody>
                <a:bodyPr wrap="none" rtlCol="0">
                  <a:spAutoFit/>
                </a:bodyPr>
                <a:lstStyle/>
                <a:p>
                  <a:r>
                    <a:rPr lang="en-US" altLang="ja-JP" sz="1350" dirty="0"/>
                    <a:t>Buffer: 2</a:t>
                  </a:r>
                  <a14:m>
                    <m:oMath xmlns:m="http://schemas.openxmlformats.org/officeDocument/2006/math">
                      <m:r>
                        <a:rPr lang="en-US" altLang="ja-JP" sz="1350" i="1">
                          <a:latin typeface="Cambria Math" panose="02040503050406030204" pitchFamily="18" charset="0"/>
                          <a:ea typeface="Cambria Math" panose="02040503050406030204" pitchFamily="18" charset="0"/>
                        </a:rPr>
                        <m:t>×</m:t>
                      </m:r>
                    </m:oMath>
                  </a14:m>
                  <a:r>
                    <a:rPr lang="en-US" altLang="ja-JP" sz="1350" dirty="0"/>
                    <a:t>10</a:t>
                  </a:r>
                  <a:r>
                    <a:rPr lang="en-US" altLang="ja-JP" sz="1350" baseline="30000" dirty="0"/>
                    <a:t>-3</a:t>
                  </a:r>
                  <a:r>
                    <a:rPr lang="en-US" altLang="ja-JP" sz="1350" dirty="0"/>
                    <a:t> Pa</a:t>
                  </a:r>
                  <a:endParaRPr lang="ja-JP" altLang="en-US" sz="1350" dirty="0"/>
                </a:p>
              </p:txBody>
            </p:sp>
          </mc:Choice>
          <mc:Fallback xmlns="">
            <p:sp>
              <p:nvSpPr>
                <p:cNvPr id="19" name="テキスト ボックス 18">
                  <a:extLst>
                    <a:ext uri="{FF2B5EF4-FFF2-40B4-BE49-F238E27FC236}">
                      <a16:creationId xmlns:a16="http://schemas.microsoft.com/office/drawing/2014/main" id="{25D47178-1D75-79AE-6728-F8C927F8F516}"/>
                    </a:ext>
                  </a:extLst>
                </p:cNvPr>
                <p:cNvSpPr txBox="1">
                  <a:spLocks noRot="1" noChangeAspect="1" noMove="1" noResize="1" noEditPoints="1" noAdjustHandles="1" noChangeArrowheads="1" noChangeShapeType="1" noTextEdit="1"/>
                </p:cNvSpPr>
                <p:nvPr/>
              </p:nvSpPr>
              <p:spPr>
                <a:xfrm>
                  <a:off x="2884516" y="3814145"/>
                  <a:ext cx="1962161" cy="400109"/>
                </a:xfrm>
                <a:prstGeom prst="rect">
                  <a:avLst/>
                </a:prstGeom>
                <a:blipFill>
                  <a:blip r:embed="rId5"/>
                  <a:stretch>
                    <a:fillRect l="-826" t="-6122" b="-18367"/>
                  </a:stretch>
                </a:blipFill>
              </p:spPr>
              <p:txBody>
                <a:bodyPr/>
                <a:lstStyle/>
                <a:p>
                  <a:r>
                    <a:rPr lang="ja-JP" altLang="en-US">
                      <a:noFill/>
                    </a:rPr>
                    <a:t> </a:t>
                  </a:r>
                </a:p>
              </p:txBody>
            </p:sp>
          </mc:Fallback>
        </mc:AlternateContent>
      </p:grpSp>
    </p:spTree>
    <p:extLst>
      <p:ext uri="{BB962C8B-B14F-4D97-AF65-F5344CB8AC3E}">
        <p14:creationId xmlns:p14="http://schemas.microsoft.com/office/powerpoint/2010/main" val="763606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A727E7E-230A-7170-1B49-4C0D7A1EBA0E}"/>
              </a:ext>
            </a:extLst>
          </p:cNvPr>
          <p:cNvSpPr>
            <a:spLocks noGrp="1"/>
          </p:cNvSpPr>
          <p:nvPr>
            <p:ph type="sldNum" sz="quarter" idx="12"/>
          </p:nvPr>
        </p:nvSpPr>
        <p:spPr/>
        <p:txBody>
          <a:bodyPr/>
          <a:lstStyle/>
          <a:p>
            <a:fld id="{78A43CBD-4E66-4A6A-964F-BCBA6D9AB3B8}" type="slidenum">
              <a:rPr kumimoji="1" lang="ja-JP" altLang="en-US" smtClean="0"/>
              <a:t>31</a:t>
            </a:fld>
            <a:endParaRPr kumimoji="1" lang="ja-JP" altLang="en-US"/>
          </a:p>
        </p:txBody>
      </p:sp>
      <p:sp>
        <p:nvSpPr>
          <p:cNvPr id="3" name="正方形/長方形 2">
            <a:extLst>
              <a:ext uri="{FF2B5EF4-FFF2-40B4-BE49-F238E27FC236}">
                <a16:creationId xmlns:a16="http://schemas.microsoft.com/office/drawing/2014/main" id="{EB8F8C35-9821-BD03-89A8-4E291CB7391F}"/>
              </a:ext>
            </a:extLst>
          </p:cNvPr>
          <p:cNvSpPr/>
          <p:nvPr/>
        </p:nvSpPr>
        <p:spPr>
          <a:xfrm>
            <a:off x="2101329" y="1142758"/>
            <a:ext cx="5542544" cy="4931259"/>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FC8B757D-CC71-C4E1-68C2-68967299EB43}"/>
              </a:ext>
            </a:extLst>
          </p:cNvPr>
          <p:cNvSpPr txBox="1"/>
          <p:nvPr/>
        </p:nvSpPr>
        <p:spPr>
          <a:xfrm flipH="1">
            <a:off x="3712571" y="1125506"/>
            <a:ext cx="2798483" cy="523220"/>
          </a:xfrm>
          <a:prstGeom prst="rect">
            <a:avLst/>
          </a:prstGeom>
          <a:noFill/>
        </p:spPr>
        <p:txBody>
          <a:bodyPr wrap="square" rtlCol="0">
            <a:spAutoFit/>
          </a:bodyPr>
          <a:lstStyle/>
          <a:p>
            <a:r>
              <a:rPr kumimoji="1" lang="en-US" altLang="ja-JP" sz="2800" dirty="0"/>
              <a:t>Isobar selection</a:t>
            </a:r>
            <a:endParaRPr kumimoji="1" lang="ja-JP" altLang="en-US" sz="2800" dirty="0"/>
          </a:p>
        </p:txBody>
      </p:sp>
      <p:sp>
        <p:nvSpPr>
          <p:cNvPr id="5" name="テキスト ボックス 4">
            <a:extLst>
              <a:ext uri="{FF2B5EF4-FFF2-40B4-BE49-F238E27FC236}">
                <a16:creationId xmlns:a16="http://schemas.microsoft.com/office/drawing/2014/main" id="{F344690A-4D3F-C739-3F68-15112D30C425}"/>
              </a:ext>
            </a:extLst>
          </p:cNvPr>
          <p:cNvSpPr txBox="1"/>
          <p:nvPr/>
        </p:nvSpPr>
        <p:spPr>
          <a:xfrm>
            <a:off x="2189019" y="2315501"/>
            <a:ext cx="2534455" cy="830997"/>
          </a:xfrm>
          <a:prstGeom prst="rect">
            <a:avLst/>
          </a:prstGeom>
          <a:noFill/>
        </p:spPr>
        <p:txBody>
          <a:bodyPr wrap="square" rtlCol="0">
            <a:spAutoFit/>
          </a:bodyPr>
          <a:lstStyle/>
          <a:p>
            <a:r>
              <a:rPr kumimoji="1" lang="ja-JP" altLang="en-US" sz="2400"/>
              <a:t>硫化物の利用</a:t>
            </a:r>
            <a:endParaRPr kumimoji="1" lang="en-US" altLang="ja-JP" sz="2400" dirty="0"/>
          </a:p>
          <a:p>
            <a:r>
              <a:rPr kumimoji="1" lang="ja-JP" altLang="en-US" sz="2400"/>
              <a:t>　　</a:t>
            </a:r>
            <a:r>
              <a:rPr kumimoji="1" lang="en-US" altLang="ja-JP" sz="2400"/>
              <a:t>SnS</a:t>
            </a:r>
            <a:r>
              <a:rPr kumimoji="1" lang="ja-JP" altLang="en-US" sz="2400"/>
              <a:t>での</a:t>
            </a:r>
            <a:r>
              <a:rPr lang="ja-JP" altLang="en-US" sz="2400"/>
              <a:t>供給</a:t>
            </a:r>
            <a:endParaRPr kumimoji="1" lang="ja-JP" altLang="en-US" sz="2400" dirty="0"/>
          </a:p>
        </p:txBody>
      </p:sp>
      <p:sp>
        <p:nvSpPr>
          <p:cNvPr id="6" name="テキスト ボックス 5">
            <a:extLst>
              <a:ext uri="{FF2B5EF4-FFF2-40B4-BE49-F238E27FC236}">
                <a16:creationId xmlns:a16="http://schemas.microsoft.com/office/drawing/2014/main" id="{50C320F9-6D0C-CAB5-28D4-7E69FBC7A107}"/>
              </a:ext>
            </a:extLst>
          </p:cNvPr>
          <p:cNvSpPr txBox="1"/>
          <p:nvPr/>
        </p:nvSpPr>
        <p:spPr>
          <a:xfrm>
            <a:off x="2101329" y="1779750"/>
            <a:ext cx="1723549" cy="461665"/>
          </a:xfrm>
          <a:prstGeom prst="rect">
            <a:avLst/>
          </a:prstGeom>
          <a:noFill/>
        </p:spPr>
        <p:txBody>
          <a:bodyPr wrap="none" rtlCol="0">
            <a:spAutoFit/>
          </a:bodyPr>
          <a:lstStyle/>
          <a:p>
            <a:r>
              <a:rPr kumimoji="1" lang="ja-JP" altLang="en-US" sz="2400" dirty="0"/>
              <a:t>・化学分離</a:t>
            </a:r>
          </a:p>
        </p:txBody>
      </p:sp>
      <p:sp>
        <p:nvSpPr>
          <p:cNvPr id="7" name="テキスト ボックス 6">
            <a:extLst>
              <a:ext uri="{FF2B5EF4-FFF2-40B4-BE49-F238E27FC236}">
                <a16:creationId xmlns:a16="http://schemas.microsoft.com/office/drawing/2014/main" id="{90B35C55-7116-7B9A-8DD1-3D7274CAF0BC}"/>
              </a:ext>
            </a:extLst>
          </p:cNvPr>
          <p:cNvSpPr txBox="1"/>
          <p:nvPr/>
        </p:nvSpPr>
        <p:spPr>
          <a:xfrm>
            <a:off x="2157157" y="5075574"/>
            <a:ext cx="2954655" cy="461665"/>
          </a:xfrm>
          <a:prstGeom prst="rect">
            <a:avLst/>
          </a:prstGeom>
          <a:noFill/>
        </p:spPr>
        <p:txBody>
          <a:bodyPr wrap="none" rtlCol="0">
            <a:spAutoFit/>
          </a:bodyPr>
          <a:lstStyle/>
          <a:p>
            <a:r>
              <a:rPr kumimoji="1" lang="ja-JP" altLang="en-US" sz="2400" dirty="0"/>
              <a:t>・高分解能質量分離</a:t>
            </a:r>
          </a:p>
        </p:txBody>
      </p:sp>
      <p:sp>
        <p:nvSpPr>
          <p:cNvPr id="8" name="テキスト ボックス 7">
            <a:extLst>
              <a:ext uri="{FF2B5EF4-FFF2-40B4-BE49-F238E27FC236}">
                <a16:creationId xmlns:a16="http://schemas.microsoft.com/office/drawing/2014/main" id="{BCD13228-86D8-183E-4711-E2F41F1AF462}"/>
              </a:ext>
            </a:extLst>
          </p:cNvPr>
          <p:cNvSpPr txBox="1"/>
          <p:nvPr/>
        </p:nvSpPr>
        <p:spPr>
          <a:xfrm>
            <a:off x="2639136" y="5495300"/>
            <a:ext cx="4154279" cy="461665"/>
          </a:xfrm>
          <a:prstGeom prst="rect">
            <a:avLst/>
          </a:prstGeom>
          <a:noFill/>
        </p:spPr>
        <p:txBody>
          <a:bodyPr wrap="none" rtlCol="0">
            <a:spAutoFit/>
          </a:bodyPr>
          <a:lstStyle/>
          <a:p>
            <a:r>
              <a:rPr lang="en-US" altLang="ja-JP" sz="2400" dirty="0"/>
              <a:t>MR-TOF </a:t>
            </a:r>
            <a:r>
              <a:rPr lang="ja-JP" altLang="en-US" sz="2400" dirty="0"/>
              <a:t>などを利用した分離</a:t>
            </a:r>
            <a:endParaRPr kumimoji="1" lang="ja-JP" altLang="en-US" sz="2400" dirty="0"/>
          </a:p>
        </p:txBody>
      </p:sp>
      <p:pic>
        <p:nvPicPr>
          <p:cNvPr id="9" name="図 8">
            <a:extLst>
              <a:ext uri="{FF2B5EF4-FFF2-40B4-BE49-F238E27FC236}">
                <a16:creationId xmlns:a16="http://schemas.microsoft.com/office/drawing/2014/main" id="{9F74E815-5C03-20B2-F93A-20A2F41DD024}"/>
              </a:ext>
            </a:extLst>
          </p:cNvPr>
          <p:cNvPicPr>
            <a:picLocks noChangeAspect="1"/>
          </p:cNvPicPr>
          <p:nvPr/>
        </p:nvPicPr>
        <p:blipFill>
          <a:blip r:embed="rId2"/>
          <a:stretch>
            <a:fillRect/>
          </a:stretch>
        </p:blipFill>
        <p:spPr>
          <a:xfrm>
            <a:off x="4793470" y="2167360"/>
            <a:ext cx="2724876" cy="2761268"/>
          </a:xfrm>
          <a:prstGeom prst="rect">
            <a:avLst/>
          </a:prstGeom>
        </p:spPr>
      </p:pic>
      <p:pic>
        <p:nvPicPr>
          <p:cNvPr id="10" name="図 9">
            <a:extLst>
              <a:ext uri="{FF2B5EF4-FFF2-40B4-BE49-F238E27FC236}">
                <a16:creationId xmlns:a16="http://schemas.microsoft.com/office/drawing/2014/main" id="{60BDF710-A584-CA45-DBC4-74836CAAB687}"/>
              </a:ext>
            </a:extLst>
          </p:cNvPr>
          <p:cNvPicPr>
            <a:picLocks noChangeAspect="1"/>
          </p:cNvPicPr>
          <p:nvPr/>
        </p:nvPicPr>
        <p:blipFill>
          <a:blip r:embed="rId3"/>
          <a:stretch>
            <a:fillRect/>
          </a:stretch>
        </p:blipFill>
        <p:spPr>
          <a:xfrm>
            <a:off x="2181212" y="3093684"/>
            <a:ext cx="2607714" cy="822470"/>
          </a:xfrm>
          <a:prstGeom prst="rect">
            <a:avLst/>
          </a:prstGeom>
        </p:spPr>
      </p:pic>
      <p:sp>
        <p:nvSpPr>
          <p:cNvPr id="11" name="テキスト ボックス 10">
            <a:extLst>
              <a:ext uri="{FF2B5EF4-FFF2-40B4-BE49-F238E27FC236}">
                <a16:creationId xmlns:a16="http://schemas.microsoft.com/office/drawing/2014/main" id="{A58275C8-23D8-698A-EC29-899BECDE3875}"/>
              </a:ext>
            </a:extLst>
          </p:cNvPr>
          <p:cNvSpPr txBox="1"/>
          <p:nvPr/>
        </p:nvSpPr>
        <p:spPr>
          <a:xfrm>
            <a:off x="5080556" y="1868459"/>
            <a:ext cx="2312364" cy="276999"/>
          </a:xfrm>
          <a:prstGeom prst="rect">
            <a:avLst/>
          </a:prstGeom>
          <a:noFill/>
        </p:spPr>
        <p:txBody>
          <a:bodyPr wrap="none" rtlCol="0">
            <a:spAutoFit/>
          </a:bodyPr>
          <a:lstStyle/>
          <a:p>
            <a:r>
              <a:rPr kumimoji="1" lang="en-US" altLang="ja-JP" sz="1200" dirty="0"/>
              <a:t>R. Kirchner, NIMB204(2003)179.</a:t>
            </a:r>
            <a:endParaRPr kumimoji="1" lang="ja-JP" altLang="en-US" sz="1200" dirty="0"/>
          </a:p>
        </p:txBody>
      </p:sp>
    </p:spTree>
    <p:extLst>
      <p:ext uri="{BB962C8B-B14F-4D97-AF65-F5344CB8AC3E}">
        <p14:creationId xmlns:p14="http://schemas.microsoft.com/office/powerpoint/2010/main" val="7651127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13D908A-004E-AFC8-8F8D-6ABF0A586272}"/>
              </a:ext>
            </a:extLst>
          </p:cNvPr>
          <p:cNvSpPr>
            <a:spLocks noGrp="1"/>
          </p:cNvSpPr>
          <p:nvPr>
            <p:ph type="sldNum" sz="quarter" idx="12"/>
          </p:nvPr>
        </p:nvSpPr>
        <p:spPr/>
        <p:txBody>
          <a:bodyPr/>
          <a:lstStyle/>
          <a:p>
            <a:fld id="{78A43CBD-4E66-4A6A-964F-BCBA6D9AB3B8}" type="slidenum">
              <a:rPr kumimoji="1" lang="ja-JP" altLang="en-US" smtClean="0"/>
              <a:t>32</a:t>
            </a:fld>
            <a:endParaRPr kumimoji="1" lang="ja-JP" altLang="en-US"/>
          </a:p>
        </p:txBody>
      </p:sp>
      <p:pic>
        <p:nvPicPr>
          <p:cNvPr id="3" name="図 2">
            <a:extLst>
              <a:ext uri="{FF2B5EF4-FFF2-40B4-BE49-F238E27FC236}">
                <a16:creationId xmlns:a16="http://schemas.microsoft.com/office/drawing/2014/main" id="{B688BD72-AAB5-C721-F168-A1DF17824407}"/>
              </a:ext>
            </a:extLst>
          </p:cNvPr>
          <p:cNvPicPr>
            <a:picLocks noChangeAspect="1"/>
          </p:cNvPicPr>
          <p:nvPr/>
        </p:nvPicPr>
        <p:blipFill>
          <a:blip r:embed="rId3"/>
          <a:stretch>
            <a:fillRect/>
          </a:stretch>
        </p:blipFill>
        <p:spPr>
          <a:xfrm>
            <a:off x="2265608" y="341220"/>
            <a:ext cx="4439992" cy="6289354"/>
          </a:xfrm>
          <a:prstGeom prst="rect">
            <a:avLst/>
          </a:prstGeom>
        </p:spPr>
      </p:pic>
    </p:spTree>
    <p:extLst>
      <p:ext uri="{BB962C8B-B14F-4D97-AF65-F5344CB8AC3E}">
        <p14:creationId xmlns:p14="http://schemas.microsoft.com/office/powerpoint/2010/main" val="677096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C0B7AB6-A8E9-5D43-919A-5FF29939CA9D}"/>
              </a:ext>
            </a:extLst>
          </p:cNvPr>
          <p:cNvSpPr>
            <a:spLocks noGrp="1"/>
          </p:cNvSpPr>
          <p:nvPr>
            <p:ph type="sldNum" sz="quarter" idx="12"/>
          </p:nvPr>
        </p:nvSpPr>
        <p:spPr/>
        <p:txBody>
          <a:bodyPr/>
          <a:lstStyle/>
          <a:p>
            <a:fld id="{78A43CBD-4E66-4A6A-964F-BCBA6D9AB3B8}" type="slidenum">
              <a:rPr kumimoji="1" lang="ja-JP" altLang="en-US" smtClean="0"/>
              <a:t>3</a:t>
            </a:fld>
            <a:endParaRPr kumimoji="1" lang="ja-JP" altLang="en-US"/>
          </a:p>
        </p:txBody>
      </p:sp>
      <p:sp>
        <p:nvSpPr>
          <p:cNvPr id="3" name="テキスト ボックス 2">
            <a:extLst>
              <a:ext uri="{FF2B5EF4-FFF2-40B4-BE49-F238E27FC236}">
                <a16:creationId xmlns:a16="http://schemas.microsoft.com/office/drawing/2014/main" id="{516DD89A-627E-BACC-FAC0-39B462369463}"/>
              </a:ext>
            </a:extLst>
          </p:cNvPr>
          <p:cNvSpPr txBox="1"/>
          <p:nvPr/>
        </p:nvSpPr>
        <p:spPr>
          <a:xfrm>
            <a:off x="3066631" y="554398"/>
            <a:ext cx="2892458" cy="523220"/>
          </a:xfrm>
          <a:prstGeom prst="rect">
            <a:avLst/>
          </a:prstGeom>
          <a:noFill/>
        </p:spPr>
        <p:txBody>
          <a:bodyPr wrap="none" rtlCol="0">
            <a:spAutoFit/>
          </a:bodyPr>
          <a:lstStyle/>
          <a:p>
            <a:r>
              <a:rPr kumimoji="1" lang="en-US" altLang="ja-JP" sz="2800" dirty="0"/>
              <a:t>Character of ERIS</a:t>
            </a:r>
            <a:endParaRPr kumimoji="1" lang="ja-JP" altLang="en-US" sz="2800" dirty="0"/>
          </a:p>
        </p:txBody>
      </p:sp>
      <p:sp>
        <p:nvSpPr>
          <p:cNvPr id="4" name="テキスト ボックス 3">
            <a:extLst>
              <a:ext uri="{FF2B5EF4-FFF2-40B4-BE49-F238E27FC236}">
                <a16:creationId xmlns:a16="http://schemas.microsoft.com/office/drawing/2014/main" id="{517452C8-6519-5923-F3C5-E1187E44189A}"/>
              </a:ext>
            </a:extLst>
          </p:cNvPr>
          <p:cNvSpPr txBox="1"/>
          <p:nvPr/>
        </p:nvSpPr>
        <p:spPr>
          <a:xfrm>
            <a:off x="323527" y="1556792"/>
            <a:ext cx="3744416" cy="461665"/>
          </a:xfrm>
          <a:prstGeom prst="rect">
            <a:avLst/>
          </a:prstGeom>
          <a:noFill/>
        </p:spPr>
        <p:txBody>
          <a:bodyPr wrap="square" rtlCol="0">
            <a:spAutoFit/>
          </a:bodyPr>
          <a:lstStyle/>
          <a:p>
            <a:r>
              <a:rPr kumimoji="1" lang="en-US" altLang="ja-JP" sz="2400" dirty="0">
                <a:solidFill>
                  <a:srgbClr val="C00000"/>
                </a:solidFill>
              </a:rPr>
              <a:t>1. Photofission of uranium </a:t>
            </a:r>
            <a:endParaRPr kumimoji="1" lang="ja-JP" altLang="en-US" sz="2400" dirty="0">
              <a:solidFill>
                <a:srgbClr val="C00000"/>
              </a:solidFill>
            </a:endParaRPr>
          </a:p>
        </p:txBody>
      </p:sp>
      <p:sp>
        <p:nvSpPr>
          <p:cNvPr id="5" name="テキスト ボックス 4">
            <a:extLst>
              <a:ext uri="{FF2B5EF4-FFF2-40B4-BE49-F238E27FC236}">
                <a16:creationId xmlns:a16="http://schemas.microsoft.com/office/drawing/2014/main" id="{38700CE2-9FD1-E81B-ACFF-D6A2CB88EECD}"/>
              </a:ext>
            </a:extLst>
          </p:cNvPr>
          <p:cNvSpPr txBox="1"/>
          <p:nvPr/>
        </p:nvSpPr>
        <p:spPr>
          <a:xfrm>
            <a:off x="323527" y="2780928"/>
            <a:ext cx="7284971" cy="461665"/>
          </a:xfrm>
          <a:prstGeom prst="rect">
            <a:avLst/>
          </a:prstGeom>
          <a:noFill/>
        </p:spPr>
        <p:txBody>
          <a:bodyPr wrap="square" rtlCol="0">
            <a:spAutoFit/>
          </a:bodyPr>
          <a:lstStyle/>
          <a:p>
            <a:r>
              <a:rPr lang="en-US" altLang="ja-JP" sz="2400" dirty="0">
                <a:solidFill>
                  <a:srgbClr val="C00000"/>
                </a:solidFill>
              </a:rPr>
              <a:t>2</a:t>
            </a:r>
            <a:r>
              <a:rPr kumimoji="1" lang="en-US" altLang="ja-JP" sz="2400" dirty="0">
                <a:solidFill>
                  <a:srgbClr val="C00000"/>
                </a:solidFill>
              </a:rPr>
              <a:t>. Low-energy and high intensity RI beam separator</a:t>
            </a:r>
            <a:endParaRPr kumimoji="1" lang="ja-JP" altLang="en-US" sz="2400" dirty="0">
              <a:solidFill>
                <a:srgbClr val="C00000"/>
              </a:solidFill>
            </a:endParaRPr>
          </a:p>
        </p:txBody>
      </p:sp>
      <p:sp>
        <p:nvSpPr>
          <p:cNvPr id="6" name="テキスト ボックス 5">
            <a:extLst>
              <a:ext uri="{FF2B5EF4-FFF2-40B4-BE49-F238E27FC236}">
                <a16:creationId xmlns:a16="http://schemas.microsoft.com/office/drawing/2014/main" id="{48CC5EF2-FB16-5620-3CB1-C01962CE7EB0}"/>
              </a:ext>
            </a:extLst>
          </p:cNvPr>
          <p:cNvSpPr txBox="1"/>
          <p:nvPr/>
        </p:nvSpPr>
        <p:spPr>
          <a:xfrm>
            <a:off x="323527" y="4526810"/>
            <a:ext cx="4968552" cy="461665"/>
          </a:xfrm>
          <a:prstGeom prst="rect">
            <a:avLst/>
          </a:prstGeom>
          <a:noFill/>
        </p:spPr>
        <p:txBody>
          <a:bodyPr wrap="square" rtlCol="0">
            <a:spAutoFit/>
          </a:bodyPr>
          <a:lstStyle/>
          <a:p>
            <a:r>
              <a:rPr kumimoji="1" lang="en-US" altLang="ja-JP" sz="2400" dirty="0">
                <a:solidFill>
                  <a:srgbClr val="C00000"/>
                </a:solidFill>
              </a:rPr>
              <a:t>3. Sharing of electron beam </a:t>
            </a:r>
            <a:r>
              <a:rPr lang="en-US" altLang="ja-JP" sz="2400" dirty="0">
                <a:solidFill>
                  <a:srgbClr val="C00000"/>
                </a:solidFill>
              </a:rPr>
              <a:t>driver</a:t>
            </a:r>
            <a:endParaRPr kumimoji="1" lang="ja-JP" altLang="en-US" sz="2400" dirty="0">
              <a:solidFill>
                <a:srgbClr val="C00000"/>
              </a:solidFill>
            </a:endParaRPr>
          </a:p>
        </p:txBody>
      </p:sp>
      <p:sp>
        <p:nvSpPr>
          <p:cNvPr id="7" name="テキスト ボックス 6">
            <a:extLst>
              <a:ext uri="{FF2B5EF4-FFF2-40B4-BE49-F238E27FC236}">
                <a16:creationId xmlns:a16="http://schemas.microsoft.com/office/drawing/2014/main" id="{AE8C5696-B55D-511D-F623-F69F263389C1}"/>
              </a:ext>
            </a:extLst>
          </p:cNvPr>
          <p:cNvSpPr txBox="1"/>
          <p:nvPr/>
        </p:nvSpPr>
        <p:spPr>
          <a:xfrm>
            <a:off x="323527" y="5466402"/>
            <a:ext cx="5112568" cy="461665"/>
          </a:xfrm>
          <a:prstGeom prst="rect">
            <a:avLst/>
          </a:prstGeom>
          <a:noFill/>
        </p:spPr>
        <p:txBody>
          <a:bodyPr wrap="square" rtlCol="0">
            <a:spAutoFit/>
          </a:bodyPr>
          <a:lstStyle/>
          <a:p>
            <a:r>
              <a:rPr kumimoji="1" lang="en-US" altLang="ja-JP" sz="2400" dirty="0">
                <a:solidFill>
                  <a:srgbClr val="C00000"/>
                </a:solidFill>
              </a:rPr>
              <a:t>4. Independent RI beam separator</a:t>
            </a:r>
            <a:endParaRPr kumimoji="1" lang="ja-JP" altLang="en-US" sz="2400" dirty="0">
              <a:solidFill>
                <a:srgbClr val="C00000"/>
              </a:solidFill>
            </a:endParaRPr>
          </a:p>
        </p:txBody>
      </p:sp>
      <p:sp>
        <p:nvSpPr>
          <p:cNvPr id="8" name="テキスト ボックス 7">
            <a:extLst>
              <a:ext uri="{FF2B5EF4-FFF2-40B4-BE49-F238E27FC236}">
                <a16:creationId xmlns:a16="http://schemas.microsoft.com/office/drawing/2014/main" id="{27681073-5FEB-B669-153D-74759258A1DB}"/>
              </a:ext>
            </a:extLst>
          </p:cNvPr>
          <p:cNvSpPr txBox="1"/>
          <p:nvPr/>
        </p:nvSpPr>
        <p:spPr>
          <a:xfrm>
            <a:off x="622680" y="2035586"/>
            <a:ext cx="3315138" cy="400110"/>
          </a:xfrm>
          <a:prstGeom prst="rect">
            <a:avLst/>
          </a:prstGeom>
          <a:noFill/>
        </p:spPr>
        <p:txBody>
          <a:bodyPr wrap="none" rtlCol="0">
            <a:spAutoFit/>
          </a:bodyPr>
          <a:lstStyle/>
          <a:p>
            <a:r>
              <a:rPr kumimoji="1" lang="en-US" altLang="ja-JP" sz="2000" dirty="0"/>
              <a:t>Photofission (Ex </a:t>
            </a:r>
            <a:r>
              <a:rPr kumimoji="1" lang="ja-JP" altLang="en-US" sz="2000" dirty="0"/>
              <a:t>～ </a:t>
            </a:r>
            <a:r>
              <a:rPr kumimoji="1" lang="en-US" altLang="ja-JP" sz="2000" dirty="0"/>
              <a:t>15 MeV)</a:t>
            </a:r>
            <a:endParaRPr kumimoji="1" lang="ja-JP" altLang="en-US" sz="2000" dirty="0"/>
          </a:p>
        </p:txBody>
      </p:sp>
      <p:sp>
        <p:nvSpPr>
          <p:cNvPr id="9" name="テキスト ボックス 8">
            <a:extLst>
              <a:ext uri="{FF2B5EF4-FFF2-40B4-BE49-F238E27FC236}">
                <a16:creationId xmlns:a16="http://schemas.microsoft.com/office/drawing/2014/main" id="{5B01CEFD-982D-A8DB-5CC2-ACE42572D3C7}"/>
              </a:ext>
            </a:extLst>
          </p:cNvPr>
          <p:cNvSpPr txBox="1"/>
          <p:nvPr/>
        </p:nvSpPr>
        <p:spPr>
          <a:xfrm>
            <a:off x="622680" y="2405580"/>
            <a:ext cx="3584123" cy="400110"/>
          </a:xfrm>
          <a:prstGeom prst="rect">
            <a:avLst/>
          </a:prstGeom>
          <a:noFill/>
        </p:spPr>
        <p:txBody>
          <a:bodyPr wrap="none" rtlCol="0">
            <a:spAutoFit/>
          </a:bodyPr>
          <a:lstStyle/>
          <a:p>
            <a:r>
              <a:rPr kumimoji="1" lang="en-US" altLang="ja-JP" sz="2000" dirty="0"/>
              <a:t>Thicker target can be applied.</a:t>
            </a:r>
            <a:endParaRPr kumimoji="1" lang="ja-JP" altLang="en-US" sz="2000" dirty="0"/>
          </a:p>
        </p:txBody>
      </p:sp>
      <p:sp>
        <p:nvSpPr>
          <p:cNvPr id="10" name="テキスト ボックス 9">
            <a:extLst>
              <a:ext uri="{FF2B5EF4-FFF2-40B4-BE49-F238E27FC236}">
                <a16:creationId xmlns:a16="http://schemas.microsoft.com/office/drawing/2014/main" id="{90DEC984-0244-57B4-6071-E15C3A9AF8D1}"/>
              </a:ext>
            </a:extLst>
          </p:cNvPr>
          <p:cNvSpPr txBox="1"/>
          <p:nvPr/>
        </p:nvSpPr>
        <p:spPr>
          <a:xfrm>
            <a:off x="622680" y="5979945"/>
            <a:ext cx="3245056" cy="400110"/>
          </a:xfrm>
          <a:prstGeom prst="rect">
            <a:avLst/>
          </a:prstGeom>
          <a:noFill/>
        </p:spPr>
        <p:txBody>
          <a:bodyPr wrap="none" rtlCol="0">
            <a:spAutoFit/>
          </a:bodyPr>
          <a:lstStyle/>
          <a:p>
            <a:r>
              <a:rPr kumimoji="1" lang="en-US" altLang="ja-JP" sz="2000" dirty="0"/>
              <a:t>Complementary to </a:t>
            </a:r>
            <a:r>
              <a:rPr kumimoji="1" lang="en-US" altLang="ja-JP" sz="2000" dirty="0" err="1"/>
              <a:t>BigRIPS</a:t>
            </a:r>
            <a:endParaRPr kumimoji="1" lang="ja-JP" altLang="en-US" sz="2000" dirty="0"/>
          </a:p>
        </p:txBody>
      </p:sp>
      <p:sp>
        <p:nvSpPr>
          <p:cNvPr id="11" name="テキスト ボックス 10">
            <a:extLst>
              <a:ext uri="{FF2B5EF4-FFF2-40B4-BE49-F238E27FC236}">
                <a16:creationId xmlns:a16="http://schemas.microsoft.com/office/drawing/2014/main" id="{D10F38EC-D959-2609-2C99-0A17635D8FF6}"/>
              </a:ext>
            </a:extLst>
          </p:cNvPr>
          <p:cNvSpPr txBox="1"/>
          <p:nvPr/>
        </p:nvSpPr>
        <p:spPr>
          <a:xfrm>
            <a:off x="657185" y="5012883"/>
            <a:ext cx="7147278" cy="400110"/>
          </a:xfrm>
          <a:prstGeom prst="rect">
            <a:avLst/>
          </a:prstGeom>
          <a:noFill/>
        </p:spPr>
        <p:txBody>
          <a:bodyPr wrap="none" rtlCol="0">
            <a:spAutoFit/>
          </a:bodyPr>
          <a:lstStyle/>
          <a:p>
            <a:r>
              <a:rPr kumimoji="1" lang="en-US" altLang="ja-JP" sz="2000" dirty="0"/>
              <a:t>Shared use with the injection </a:t>
            </a:r>
            <a:r>
              <a:rPr lang="en-US" altLang="ja-JP" sz="2000" dirty="0"/>
              <a:t>to </a:t>
            </a:r>
            <a:r>
              <a:rPr kumimoji="1" lang="en-US" altLang="ja-JP" sz="2000" dirty="0"/>
              <a:t>storage ring </a:t>
            </a:r>
            <a:r>
              <a:rPr kumimoji="1" lang="en-US" altLang="ja-JP" sz="2000" dirty="0">
                <a:sym typeface="Wingdings" panose="05000000000000000000" pitchFamily="2" charset="2"/>
              </a:rPr>
              <a:t> Cost effective</a:t>
            </a:r>
            <a:endParaRPr kumimoji="1" lang="ja-JP" altLang="en-US" sz="2000" dirty="0"/>
          </a:p>
        </p:txBody>
      </p:sp>
      <p:sp>
        <p:nvSpPr>
          <p:cNvPr id="12" name="テキスト ボックス 11">
            <a:extLst>
              <a:ext uri="{FF2B5EF4-FFF2-40B4-BE49-F238E27FC236}">
                <a16:creationId xmlns:a16="http://schemas.microsoft.com/office/drawing/2014/main" id="{47C2C0F3-03D6-4567-3201-D96F42E11C5F}"/>
              </a:ext>
            </a:extLst>
          </p:cNvPr>
          <p:cNvSpPr txBox="1"/>
          <p:nvPr/>
        </p:nvSpPr>
        <p:spPr>
          <a:xfrm>
            <a:off x="719692" y="3705645"/>
            <a:ext cx="4720716" cy="796757"/>
          </a:xfrm>
          <a:prstGeom prst="rect">
            <a:avLst/>
          </a:prstGeom>
          <a:noFill/>
        </p:spPr>
        <p:txBody>
          <a:bodyPr wrap="none" rtlCol="0">
            <a:spAutoFit/>
          </a:bodyPr>
          <a:lstStyle/>
          <a:p>
            <a:pPr>
              <a:lnSpc>
                <a:spcPct val="120000"/>
              </a:lnSpc>
            </a:pPr>
            <a:r>
              <a:rPr lang="en-US" altLang="ja-JP" sz="2000" dirty="0"/>
              <a:t>First electron-beam ISOL facility in Japan</a:t>
            </a:r>
          </a:p>
          <a:p>
            <a:pPr>
              <a:lnSpc>
                <a:spcPct val="120000"/>
              </a:lnSpc>
            </a:pPr>
            <a:r>
              <a:rPr kumimoji="1" lang="en-US" altLang="ja-JP" sz="2000" dirty="0"/>
              <a:t>First full-scale ISOL facility in RIKEN</a:t>
            </a:r>
            <a:endParaRPr kumimoji="1" lang="ja-JP" altLang="en-US" sz="2000" dirty="0"/>
          </a:p>
        </p:txBody>
      </p:sp>
      <p:sp>
        <p:nvSpPr>
          <p:cNvPr id="14" name="テキスト ボックス 13">
            <a:extLst>
              <a:ext uri="{FF2B5EF4-FFF2-40B4-BE49-F238E27FC236}">
                <a16:creationId xmlns:a16="http://schemas.microsoft.com/office/drawing/2014/main" id="{6074B52D-FD20-06D5-E789-82A71190AACC}"/>
              </a:ext>
            </a:extLst>
          </p:cNvPr>
          <p:cNvSpPr txBox="1"/>
          <p:nvPr/>
        </p:nvSpPr>
        <p:spPr>
          <a:xfrm>
            <a:off x="790770" y="3311018"/>
            <a:ext cx="6062917" cy="369332"/>
          </a:xfrm>
          <a:prstGeom prst="rect">
            <a:avLst/>
          </a:prstGeom>
          <a:noFill/>
          <a:ln w="19050">
            <a:solidFill>
              <a:schemeClr val="tx1"/>
            </a:solidFill>
          </a:ln>
        </p:spPr>
        <p:txBody>
          <a:bodyPr wrap="square" rtlCol="0">
            <a:spAutoFit/>
          </a:bodyPr>
          <a:lstStyle/>
          <a:p>
            <a:r>
              <a:rPr kumimoji="1" lang="en-US" altLang="ja-JP" dirty="0"/>
              <a:t>1 kW e-beam + U 30g  </a:t>
            </a:r>
            <a:r>
              <a:rPr lang="en-US" altLang="ja-JP" dirty="0">
                <a:sym typeface="Wingdings" panose="05000000000000000000" pitchFamily="2" charset="2"/>
              </a:rPr>
              <a:t> 10</a:t>
            </a:r>
            <a:r>
              <a:rPr lang="en-US" altLang="ja-JP" baseline="30000" dirty="0">
                <a:sym typeface="Wingdings" panose="05000000000000000000" pitchFamily="2" charset="2"/>
              </a:rPr>
              <a:t>11</a:t>
            </a:r>
            <a:r>
              <a:rPr lang="en-US" altLang="ja-JP" dirty="0">
                <a:sym typeface="Wingdings" panose="05000000000000000000" pitchFamily="2" charset="2"/>
              </a:rPr>
              <a:t> fissions/sec (</a:t>
            </a:r>
            <a:r>
              <a:rPr lang="en-US" altLang="ja-JP" baseline="30000" dirty="0">
                <a:sym typeface="Wingdings" panose="05000000000000000000" pitchFamily="2" charset="2"/>
              </a:rPr>
              <a:t>132</a:t>
            </a:r>
            <a:r>
              <a:rPr lang="en-US" altLang="ja-JP" dirty="0">
                <a:sym typeface="Wingdings" panose="05000000000000000000" pitchFamily="2" charset="2"/>
              </a:rPr>
              <a:t>Sn 10</a:t>
            </a:r>
            <a:r>
              <a:rPr lang="en-US" altLang="ja-JP" baseline="30000" dirty="0">
                <a:sym typeface="Wingdings" panose="05000000000000000000" pitchFamily="2" charset="2"/>
              </a:rPr>
              <a:t>9</a:t>
            </a:r>
            <a:r>
              <a:rPr lang="en-US" altLang="ja-JP" dirty="0">
                <a:sym typeface="Wingdings" panose="05000000000000000000" pitchFamily="2" charset="2"/>
              </a:rPr>
              <a:t>/sec)</a:t>
            </a:r>
            <a:endParaRPr kumimoji="1" lang="ja-JP" altLang="en-US" dirty="0"/>
          </a:p>
        </p:txBody>
      </p:sp>
      <p:sp>
        <p:nvSpPr>
          <p:cNvPr id="13" name="正方形/長方形 12">
            <a:extLst>
              <a:ext uri="{FF2B5EF4-FFF2-40B4-BE49-F238E27FC236}">
                <a16:creationId xmlns:a16="http://schemas.microsoft.com/office/drawing/2014/main" id="{B2053BD4-9F7A-44B0-D1B1-3B24F1DA9620}"/>
              </a:ext>
            </a:extLst>
          </p:cNvPr>
          <p:cNvSpPr/>
          <p:nvPr/>
        </p:nvSpPr>
        <p:spPr>
          <a:xfrm>
            <a:off x="197963" y="2876542"/>
            <a:ext cx="8790495" cy="3507414"/>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494456560"/>
      </p:ext>
    </p:extLst>
  </p:cSld>
  <p:clrMapOvr>
    <a:masterClrMapping/>
  </p:clrMapOvr>
  <mc:AlternateContent xmlns:mc="http://schemas.openxmlformats.org/markup-compatibility/2006" xmlns:p14="http://schemas.microsoft.com/office/powerpoint/2010/main">
    <mc:Choice Requires="p14">
      <p:transition spd="slow" p14:dur="2000" advTm="10436"/>
    </mc:Choice>
    <mc:Fallback xmlns="">
      <p:transition spd="slow" advTm="1043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66B8BC6-18FC-4280-B700-C0DD0564F14F}"/>
              </a:ext>
            </a:extLst>
          </p:cNvPr>
          <p:cNvSpPr>
            <a:spLocks noGrp="1"/>
          </p:cNvSpPr>
          <p:nvPr>
            <p:ph type="sldNum" sz="quarter" idx="12"/>
          </p:nvPr>
        </p:nvSpPr>
        <p:spPr/>
        <p:txBody>
          <a:bodyPr/>
          <a:lstStyle/>
          <a:p>
            <a:fld id="{78A43CBD-4E66-4A6A-964F-BCBA6D9AB3B8}" type="slidenum">
              <a:rPr kumimoji="1" lang="ja-JP" altLang="en-US" smtClean="0"/>
              <a:t>4</a:t>
            </a:fld>
            <a:endParaRPr kumimoji="1" lang="ja-JP" altLang="en-US"/>
          </a:p>
        </p:txBody>
      </p:sp>
      <p:pic>
        <p:nvPicPr>
          <p:cNvPr id="3" name="Picture 2">
            <a:extLst>
              <a:ext uri="{FF2B5EF4-FFF2-40B4-BE49-F238E27FC236}">
                <a16:creationId xmlns:a16="http://schemas.microsoft.com/office/drawing/2014/main" id="{F06E82FF-7400-D116-275D-BC35706EC0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9725" y="1863676"/>
            <a:ext cx="3805110" cy="2918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図 3">
            <a:extLst>
              <a:ext uri="{FF2B5EF4-FFF2-40B4-BE49-F238E27FC236}">
                <a16:creationId xmlns:a16="http://schemas.microsoft.com/office/drawing/2014/main" id="{3B6A2FC6-A796-0BC6-6D9A-915D4A609DBB}"/>
              </a:ext>
            </a:extLst>
          </p:cNvPr>
          <p:cNvPicPr>
            <a:picLocks noChangeAspect="1"/>
          </p:cNvPicPr>
          <p:nvPr/>
        </p:nvPicPr>
        <p:blipFill>
          <a:blip r:embed="rId4"/>
          <a:stretch>
            <a:fillRect/>
          </a:stretch>
        </p:blipFill>
        <p:spPr>
          <a:xfrm>
            <a:off x="0" y="1863676"/>
            <a:ext cx="4766760" cy="2999112"/>
          </a:xfrm>
          <a:prstGeom prst="rect">
            <a:avLst/>
          </a:prstGeom>
        </p:spPr>
      </p:pic>
      <p:sp>
        <p:nvSpPr>
          <p:cNvPr id="5" name="テキスト ボックス 4">
            <a:extLst>
              <a:ext uri="{FF2B5EF4-FFF2-40B4-BE49-F238E27FC236}">
                <a16:creationId xmlns:a16="http://schemas.microsoft.com/office/drawing/2014/main" id="{71455E71-1866-5054-115D-9C9698EDEDEE}"/>
              </a:ext>
            </a:extLst>
          </p:cNvPr>
          <p:cNvSpPr txBox="1"/>
          <p:nvPr/>
        </p:nvSpPr>
        <p:spPr>
          <a:xfrm>
            <a:off x="1826939" y="540877"/>
            <a:ext cx="6333650" cy="523220"/>
          </a:xfrm>
          <a:prstGeom prst="rect">
            <a:avLst/>
          </a:prstGeom>
          <a:noFill/>
        </p:spPr>
        <p:txBody>
          <a:bodyPr wrap="square" rtlCol="0">
            <a:spAutoFit/>
          </a:bodyPr>
          <a:lstStyle/>
          <a:p>
            <a:r>
              <a:rPr kumimoji="1" lang="en-US" altLang="ja-JP" sz="2800" dirty="0"/>
              <a:t>Photo fission vs Proton induced fission</a:t>
            </a:r>
            <a:endParaRPr kumimoji="1" lang="ja-JP" altLang="en-US" sz="2800" dirty="0"/>
          </a:p>
        </p:txBody>
      </p:sp>
      <p:sp>
        <p:nvSpPr>
          <p:cNvPr id="6" name="正方形/長方形 5">
            <a:extLst>
              <a:ext uri="{FF2B5EF4-FFF2-40B4-BE49-F238E27FC236}">
                <a16:creationId xmlns:a16="http://schemas.microsoft.com/office/drawing/2014/main" id="{57435975-5DF7-D1D5-6340-60A5ADA9A611}"/>
              </a:ext>
            </a:extLst>
          </p:cNvPr>
          <p:cNvSpPr/>
          <p:nvPr/>
        </p:nvSpPr>
        <p:spPr>
          <a:xfrm>
            <a:off x="116456" y="2648309"/>
            <a:ext cx="837611" cy="1854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D1040828-D9A9-9A45-9516-2FF1C80EAE9D}"/>
              </a:ext>
            </a:extLst>
          </p:cNvPr>
          <p:cNvSpPr txBox="1"/>
          <p:nvPr/>
        </p:nvSpPr>
        <p:spPr>
          <a:xfrm>
            <a:off x="502784" y="1584467"/>
            <a:ext cx="1224951" cy="276999"/>
          </a:xfrm>
          <a:prstGeom prst="rect">
            <a:avLst/>
          </a:prstGeom>
          <a:noFill/>
        </p:spPr>
        <p:txBody>
          <a:bodyPr wrap="none" rtlCol="0">
            <a:spAutoFit/>
          </a:bodyPr>
          <a:lstStyle/>
          <a:p>
            <a:r>
              <a:rPr kumimoji="1" lang="en-US" altLang="ja-JP" sz="1200" dirty="0"/>
              <a:t>Proton induced</a:t>
            </a:r>
            <a:endParaRPr kumimoji="1" lang="ja-JP" altLang="en-US" sz="1200" dirty="0"/>
          </a:p>
        </p:txBody>
      </p:sp>
      <p:sp>
        <p:nvSpPr>
          <p:cNvPr id="8" name="テキスト ボックス 7">
            <a:extLst>
              <a:ext uri="{FF2B5EF4-FFF2-40B4-BE49-F238E27FC236}">
                <a16:creationId xmlns:a16="http://schemas.microsoft.com/office/drawing/2014/main" id="{89F7A346-56C9-DD7D-F586-A7838ED3E5D4}"/>
              </a:ext>
            </a:extLst>
          </p:cNvPr>
          <p:cNvSpPr txBox="1"/>
          <p:nvPr/>
        </p:nvSpPr>
        <p:spPr>
          <a:xfrm>
            <a:off x="3307806" y="1584467"/>
            <a:ext cx="1060290" cy="276999"/>
          </a:xfrm>
          <a:prstGeom prst="rect">
            <a:avLst/>
          </a:prstGeom>
          <a:noFill/>
        </p:spPr>
        <p:txBody>
          <a:bodyPr wrap="none" rtlCol="0">
            <a:spAutoFit/>
          </a:bodyPr>
          <a:lstStyle/>
          <a:p>
            <a:r>
              <a:rPr lang="en-US" altLang="ja-JP" sz="1200" dirty="0"/>
              <a:t>Photo fission</a:t>
            </a:r>
            <a:endParaRPr kumimoji="1" lang="ja-JP" altLang="en-US" sz="1200" dirty="0"/>
          </a:p>
        </p:txBody>
      </p:sp>
      <p:sp>
        <p:nvSpPr>
          <p:cNvPr id="9" name="テキスト ボックス 8">
            <a:extLst>
              <a:ext uri="{FF2B5EF4-FFF2-40B4-BE49-F238E27FC236}">
                <a16:creationId xmlns:a16="http://schemas.microsoft.com/office/drawing/2014/main" id="{56DCF288-BEC4-E4EA-E9ED-828DECF4B83C}"/>
              </a:ext>
            </a:extLst>
          </p:cNvPr>
          <p:cNvSpPr txBox="1"/>
          <p:nvPr/>
        </p:nvSpPr>
        <p:spPr>
          <a:xfrm>
            <a:off x="894092" y="5166460"/>
            <a:ext cx="6948007" cy="830997"/>
          </a:xfrm>
          <a:prstGeom prst="rect">
            <a:avLst/>
          </a:prstGeom>
          <a:noFill/>
        </p:spPr>
        <p:txBody>
          <a:bodyPr wrap="square" rtlCol="0">
            <a:spAutoFit/>
          </a:bodyPr>
          <a:lstStyle/>
          <a:p>
            <a:pPr algn="ctr"/>
            <a:r>
              <a:rPr kumimoji="1" lang="en-US" altLang="ja-JP" sz="2400" dirty="0"/>
              <a:t>Photofission has advantage to produce more neutron rich</a:t>
            </a:r>
            <a:r>
              <a:rPr lang="ja-JP" altLang="en-US" sz="2400" dirty="0"/>
              <a:t> </a:t>
            </a:r>
            <a:r>
              <a:rPr lang="en-US" altLang="ja-JP" sz="2400" dirty="0"/>
              <a:t>(2</a:t>
            </a:r>
            <a:r>
              <a:rPr lang="ja-JP" altLang="en-US" sz="2400" dirty="0"/>
              <a:t>～</a:t>
            </a:r>
            <a:r>
              <a:rPr lang="en-US" altLang="ja-JP" sz="2400" dirty="0"/>
              <a:t>3 neutron)</a:t>
            </a:r>
            <a:r>
              <a:rPr kumimoji="1" lang="en-US" altLang="ja-JP" sz="2400" dirty="0"/>
              <a:t> unstable nuclei.</a:t>
            </a:r>
            <a:endParaRPr kumimoji="1" lang="ja-JP" altLang="en-US" sz="2400" dirty="0"/>
          </a:p>
        </p:txBody>
      </p:sp>
    </p:spTree>
    <p:extLst>
      <p:ext uri="{BB962C8B-B14F-4D97-AF65-F5344CB8AC3E}">
        <p14:creationId xmlns:p14="http://schemas.microsoft.com/office/powerpoint/2010/main" val="2931538032"/>
      </p:ext>
    </p:extLst>
  </p:cSld>
  <p:clrMapOvr>
    <a:masterClrMapping/>
  </p:clrMapOvr>
  <mc:AlternateContent xmlns:mc="http://schemas.openxmlformats.org/markup-compatibility/2006" xmlns:p14="http://schemas.microsoft.com/office/powerpoint/2010/main">
    <mc:Choice Requires="p14">
      <p:transition spd="slow" p14:dur="2000" advTm="85442"/>
    </mc:Choice>
    <mc:Fallback xmlns="">
      <p:transition spd="slow" advTm="8544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C0B7AB6-A8E9-5D43-919A-5FF29939CA9D}"/>
              </a:ext>
            </a:extLst>
          </p:cNvPr>
          <p:cNvSpPr>
            <a:spLocks noGrp="1"/>
          </p:cNvSpPr>
          <p:nvPr>
            <p:ph type="sldNum" sz="quarter" idx="12"/>
          </p:nvPr>
        </p:nvSpPr>
        <p:spPr/>
        <p:txBody>
          <a:bodyPr/>
          <a:lstStyle/>
          <a:p>
            <a:fld id="{78A43CBD-4E66-4A6A-964F-BCBA6D9AB3B8}" type="slidenum">
              <a:rPr kumimoji="1" lang="ja-JP" altLang="en-US" smtClean="0"/>
              <a:t>5</a:t>
            </a:fld>
            <a:endParaRPr kumimoji="1" lang="ja-JP" altLang="en-US"/>
          </a:p>
        </p:txBody>
      </p:sp>
      <p:sp>
        <p:nvSpPr>
          <p:cNvPr id="3" name="テキスト ボックス 2">
            <a:extLst>
              <a:ext uri="{FF2B5EF4-FFF2-40B4-BE49-F238E27FC236}">
                <a16:creationId xmlns:a16="http://schemas.microsoft.com/office/drawing/2014/main" id="{516DD89A-627E-BACC-FAC0-39B462369463}"/>
              </a:ext>
            </a:extLst>
          </p:cNvPr>
          <p:cNvSpPr txBox="1"/>
          <p:nvPr/>
        </p:nvSpPr>
        <p:spPr>
          <a:xfrm>
            <a:off x="3066631" y="554398"/>
            <a:ext cx="2892458" cy="523220"/>
          </a:xfrm>
          <a:prstGeom prst="rect">
            <a:avLst/>
          </a:prstGeom>
          <a:noFill/>
        </p:spPr>
        <p:txBody>
          <a:bodyPr wrap="none" rtlCol="0">
            <a:spAutoFit/>
          </a:bodyPr>
          <a:lstStyle/>
          <a:p>
            <a:r>
              <a:rPr kumimoji="1" lang="en-US" altLang="ja-JP" sz="2800" dirty="0"/>
              <a:t>Character of ERIS</a:t>
            </a:r>
            <a:endParaRPr kumimoji="1" lang="ja-JP" altLang="en-US" sz="2800" dirty="0"/>
          </a:p>
        </p:txBody>
      </p:sp>
      <p:sp>
        <p:nvSpPr>
          <p:cNvPr id="4" name="テキスト ボックス 3">
            <a:extLst>
              <a:ext uri="{FF2B5EF4-FFF2-40B4-BE49-F238E27FC236}">
                <a16:creationId xmlns:a16="http://schemas.microsoft.com/office/drawing/2014/main" id="{517452C8-6519-5923-F3C5-E1187E44189A}"/>
              </a:ext>
            </a:extLst>
          </p:cNvPr>
          <p:cNvSpPr txBox="1"/>
          <p:nvPr/>
        </p:nvSpPr>
        <p:spPr>
          <a:xfrm>
            <a:off x="323527" y="1556792"/>
            <a:ext cx="3744416" cy="461665"/>
          </a:xfrm>
          <a:prstGeom prst="rect">
            <a:avLst/>
          </a:prstGeom>
          <a:noFill/>
        </p:spPr>
        <p:txBody>
          <a:bodyPr wrap="square" rtlCol="0">
            <a:spAutoFit/>
          </a:bodyPr>
          <a:lstStyle/>
          <a:p>
            <a:r>
              <a:rPr kumimoji="1" lang="en-US" altLang="ja-JP" sz="2400" dirty="0">
                <a:solidFill>
                  <a:srgbClr val="C00000"/>
                </a:solidFill>
              </a:rPr>
              <a:t>1. Photofission of uranium </a:t>
            </a:r>
            <a:endParaRPr kumimoji="1" lang="ja-JP" altLang="en-US" sz="2400" dirty="0">
              <a:solidFill>
                <a:srgbClr val="C00000"/>
              </a:solidFill>
            </a:endParaRPr>
          </a:p>
        </p:txBody>
      </p:sp>
      <p:sp>
        <p:nvSpPr>
          <p:cNvPr id="5" name="テキスト ボックス 4">
            <a:extLst>
              <a:ext uri="{FF2B5EF4-FFF2-40B4-BE49-F238E27FC236}">
                <a16:creationId xmlns:a16="http://schemas.microsoft.com/office/drawing/2014/main" id="{38700CE2-9FD1-E81B-ACFF-D6A2CB88EECD}"/>
              </a:ext>
            </a:extLst>
          </p:cNvPr>
          <p:cNvSpPr txBox="1"/>
          <p:nvPr/>
        </p:nvSpPr>
        <p:spPr>
          <a:xfrm>
            <a:off x="323527" y="2780928"/>
            <a:ext cx="7284971" cy="461665"/>
          </a:xfrm>
          <a:prstGeom prst="rect">
            <a:avLst/>
          </a:prstGeom>
          <a:noFill/>
        </p:spPr>
        <p:txBody>
          <a:bodyPr wrap="square" rtlCol="0">
            <a:spAutoFit/>
          </a:bodyPr>
          <a:lstStyle/>
          <a:p>
            <a:r>
              <a:rPr lang="en-US" altLang="ja-JP" sz="2400" dirty="0">
                <a:solidFill>
                  <a:srgbClr val="C00000"/>
                </a:solidFill>
              </a:rPr>
              <a:t>2</a:t>
            </a:r>
            <a:r>
              <a:rPr kumimoji="1" lang="en-US" altLang="ja-JP" sz="2400" dirty="0">
                <a:solidFill>
                  <a:srgbClr val="C00000"/>
                </a:solidFill>
              </a:rPr>
              <a:t>. Low-energy and high intensity RI beam separator</a:t>
            </a:r>
            <a:endParaRPr kumimoji="1" lang="ja-JP" altLang="en-US" sz="2400" dirty="0">
              <a:solidFill>
                <a:srgbClr val="C00000"/>
              </a:solidFill>
            </a:endParaRPr>
          </a:p>
        </p:txBody>
      </p:sp>
      <p:sp>
        <p:nvSpPr>
          <p:cNvPr id="6" name="テキスト ボックス 5">
            <a:extLst>
              <a:ext uri="{FF2B5EF4-FFF2-40B4-BE49-F238E27FC236}">
                <a16:creationId xmlns:a16="http://schemas.microsoft.com/office/drawing/2014/main" id="{48CC5EF2-FB16-5620-3CB1-C01962CE7EB0}"/>
              </a:ext>
            </a:extLst>
          </p:cNvPr>
          <p:cNvSpPr txBox="1"/>
          <p:nvPr/>
        </p:nvSpPr>
        <p:spPr>
          <a:xfrm>
            <a:off x="323527" y="4526810"/>
            <a:ext cx="4968552" cy="461665"/>
          </a:xfrm>
          <a:prstGeom prst="rect">
            <a:avLst/>
          </a:prstGeom>
          <a:noFill/>
        </p:spPr>
        <p:txBody>
          <a:bodyPr wrap="square" rtlCol="0">
            <a:spAutoFit/>
          </a:bodyPr>
          <a:lstStyle/>
          <a:p>
            <a:r>
              <a:rPr kumimoji="1" lang="en-US" altLang="ja-JP" sz="2400" dirty="0">
                <a:solidFill>
                  <a:srgbClr val="C00000"/>
                </a:solidFill>
              </a:rPr>
              <a:t>3. Sharing of electron beam </a:t>
            </a:r>
            <a:r>
              <a:rPr lang="en-US" altLang="ja-JP" sz="2400" dirty="0">
                <a:solidFill>
                  <a:srgbClr val="C00000"/>
                </a:solidFill>
              </a:rPr>
              <a:t>driver</a:t>
            </a:r>
            <a:endParaRPr kumimoji="1" lang="ja-JP" altLang="en-US" sz="2400" dirty="0">
              <a:solidFill>
                <a:srgbClr val="C00000"/>
              </a:solidFill>
            </a:endParaRPr>
          </a:p>
        </p:txBody>
      </p:sp>
      <p:sp>
        <p:nvSpPr>
          <p:cNvPr id="7" name="テキスト ボックス 6">
            <a:extLst>
              <a:ext uri="{FF2B5EF4-FFF2-40B4-BE49-F238E27FC236}">
                <a16:creationId xmlns:a16="http://schemas.microsoft.com/office/drawing/2014/main" id="{AE8C5696-B55D-511D-F623-F69F263389C1}"/>
              </a:ext>
            </a:extLst>
          </p:cNvPr>
          <p:cNvSpPr txBox="1"/>
          <p:nvPr/>
        </p:nvSpPr>
        <p:spPr>
          <a:xfrm>
            <a:off x="323527" y="5466402"/>
            <a:ext cx="5112568" cy="461665"/>
          </a:xfrm>
          <a:prstGeom prst="rect">
            <a:avLst/>
          </a:prstGeom>
          <a:noFill/>
        </p:spPr>
        <p:txBody>
          <a:bodyPr wrap="square" rtlCol="0">
            <a:spAutoFit/>
          </a:bodyPr>
          <a:lstStyle/>
          <a:p>
            <a:r>
              <a:rPr kumimoji="1" lang="en-US" altLang="ja-JP" sz="2400" dirty="0">
                <a:solidFill>
                  <a:srgbClr val="C00000"/>
                </a:solidFill>
              </a:rPr>
              <a:t>4. Independent RI beam separator</a:t>
            </a:r>
            <a:endParaRPr kumimoji="1" lang="ja-JP" altLang="en-US" sz="2400" dirty="0">
              <a:solidFill>
                <a:srgbClr val="C00000"/>
              </a:solidFill>
            </a:endParaRPr>
          </a:p>
        </p:txBody>
      </p:sp>
      <p:sp>
        <p:nvSpPr>
          <p:cNvPr id="8" name="テキスト ボックス 7">
            <a:extLst>
              <a:ext uri="{FF2B5EF4-FFF2-40B4-BE49-F238E27FC236}">
                <a16:creationId xmlns:a16="http://schemas.microsoft.com/office/drawing/2014/main" id="{27681073-5FEB-B669-153D-74759258A1DB}"/>
              </a:ext>
            </a:extLst>
          </p:cNvPr>
          <p:cNvSpPr txBox="1"/>
          <p:nvPr/>
        </p:nvSpPr>
        <p:spPr>
          <a:xfrm>
            <a:off x="622680" y="2035586"/>
            <a:ext cx="3659784" cy="400110"/>
          </a:xfrm>
          <a:prstGeom prst="rect">
            <a:avLst/>
          </a:prstGeom>
          <a:noFill/>
        </p:spPr>
        <p:txBody>
          <a:bodyPr wrap="none" rtlCol="0">
            <a:spAutoFit/>
          </a:bodyPr>
          <a:lstStyle/>
          <a:p>
            <a:r>
              <a:rPr kumimoji="1" lang="en-US" altLang="ja-JP" sz="2000" dirty="0"/>
              <a:t>Photofission (Ex </a:t>
            </a:r>
            <a:r>
              <a:rPr kumimoji="1" lang="ja-JP" altLang="en-US" sz="2000" dirty="0"/>
              <a:t>～ </a:t>
            </a:r>
            <a:r>
              <a:rPr kumimoji="1" lang="en-US" altLang="ja-JP" sz="2000" dirty="0"/>
              <a:t>15 MeV)</a:t>
            </a:r>
            <a:r>
              <a:rPr kumimoji="1" lang="en-US" altLang="ja-JP" sz="2000" dirty="0">
                <a:sym typeface="Wingdings" panose="05000000000000000000" pitchFamily="2" charset="2"/>
              </a:rPr>
              <a:t> </a:t>
            </a:r>
            <a:endParaRPr kumimoji="1" lang="ja-JP" altLang="en-US" sz="2000" dirty="0"/>
          </a:p>
        </p:txBody>
      </p:sp>
      <p:sp>
        <p:nvSpPr>
          <p:cNvPr id="9" name="テキスト ボックス 8">
            <a:extLst>
              <a:ext uri="{FF2B5EF4-FFF2-40B4-BE49-F238E27FC236}">
                <a16:creationId xmlns:a16="http://schemas.microsoft.com/office/drawing/2014/main" id="{5B01CEFD-982D-A8DB-5CC2-ACE42572D3C7}"/>
              </a:ext>
            </a:extLst>
          </p:cNvPr>
          <p:cNvSpPr txBox="1"/>
          <p:nvPr/>
        </p:nvSpPr>
        <p:spPr>
          <a:xfrm>
            <a:off x="622680" y="2405580"/>
            <a:ext cx="3584123" cy="400110"/>
          </a:xfrm>
          <a:prstGeom prst="rect">
            <a:avLst/>
          </a:prstGeom>
          <a:noFill/>
        </p:spPr>
        <p:txBody>
          <a:bodyPr wrap="none" rtlCol="0">
            <a:spAutoFit/>
          </a:bodyPr>
          <a:lstStyle/>
          <a:p>
            <a:r>
              <a:rPr kumimoji="1" lang="en-US" altLang="ja-JP" sz="2000" dirty="0"/>
              <a:t>Thicker target can be applied.</a:t>
            </a:r>
            <a:endParaRPr kumimoji="1" lang="ja-JP" altLang="en-US" sz="2000" dirty="0"/>
          </a:p>
        </p:txBody>
      </p:sp>
      <p:sp>
        <p:nvSpPr>
          <p:cNvPr id="10" name="テキスト ボックス 9">
            <a:extLst>
              <a:ext uri="{FF2B5EF4-FFF2-40B4-BE49-F238E27FC236}">
                <a16:creationId xmlns:a16="http://schemas.microsoft.com/office/drawing/2014/main" id="{90DEC984-0244-57B4-6071-E15C3A9AF8D1}"/>
              </a:ext>
            </a:extLst>
          </p:cNvPr>
          <p:cNvSpPr txBox="1"/>
          <p:nvPr/>
        </p:nvSpPr>
        <p:spPr>
          <a:xfrm>
            <a:off x="622680" y="5979945"/>
            <a:ext cx="3245056" cy="400110"/>
          </a:xfrm>
          <a:prstGeom prst="rect">
            <a:avLst/>
          </a:prstGeom>
          <a:noFill/>
        </p:spPr>
        <p:txBody>
          <a:bodyPr wrap="none" rtlCol="0">
            <a:spAutoFit/>
          </a:bodyPr>
          <a:lstStyle/>
          <a:p>
            <a:r>
              <a:rPr kumimoji="1" lang="en-US" altLang="ja-JP" sz="2000" dirty="0"/>
              <a:t>Complementary to </a:t>
            </a:r>
            <a:r>
              <a:rPr kumimoji="1" lang="en-US" altLang="ja-JP" sz="2000" dirty="0" err="1"/>
              <a:t>BigRIPS</a:t>
            </a:r>
            <a:endParaRPr kumimoji="1" lang="ja-JP" altLang="en-US" sz="2000" dirty="0"/>
          </a:p>
        </p:txBody>
      </p:sp>
      <p:sp>
        <p:nvSpPr>
          <p:cNvPr id="11" name="テキスト ボックス 10">
            <a:extLst>
              <a:ext uri="{FF2B5EF4-FFF2-40B4-BE49-F238E27FC236}">
                <a16:creationId xmlns:a16="http://schemas.microsoft.com/office/drawing/2014/main" id="{D10F38EC-D959-2609-2C99-0A17635D8FF6}"/>
              </a:ext>
            </a:extLst>
          </p:cNvPr>
          <p:cNvSpPr txBox="1"/>
          <p:nvPr/>
        </p:nvSpPr>
        <p:spPr>
          <a:xfrm>
            <a:off x="657185" y="5012883"/>
            <a:ext cx="7147278" cy="400110"/>
          </a:xfrm>
          <a:prstGeom prst="rect">
            <a:avLst/>
          </a:prstGeom>
          <a:noFill/>
        </p:spPr>
        <p:txBody>
          <a:bodyPr wrap="none" rtlCol="0">
            <a:spAutoFit/>
          </a:bodyPr>
          <a:lstStyle/>
          <a:p>
            <a:r>
              <a:rPr kumimoji="1" lang="en-US" altLang="ja-JP" sz="2000" dirty="0"/>
              <a:t>Shared use with the injection </a:t>
            </a:r>
            <a:r>
              <a:rPr lang="en-US" altLang="ja-JP" sz="2000" dirty="0"/>
              <a:t>to </a:t>
            </a:r>
            <a:r>
              <a:rPr kumimoji="1" lang="en-US" altLang="ja-JP" sz="2000" dirty="0"/>
              <a:t>storage ring </a:t>
            </a:r>
            <a:r>
              <a:rPr kumimoji="1" lang="en-US" altLang="ja-JP" sz="2000" dirty="0">
                <a:sym typeface="Wingdings" panose="05000000000000000000" pitchFamily="2" charset="2"/>
              </a:rPr>
              <a:t> Cost effective</a:t>
            </a:r>
            <a:endParaRPr kumimoji="1" lang="ja-JP" altLang="en-US" sz="2000" dirty="0"/>
          </a:p>
        </p:txBody>
      </p:sp>
      <p:sp>
        <p:nvSpPr>
          <p:cNvPr id="12" name="テキスト ボックス 11">
            <a:extLst>
              <a:ext uri="{FF2B5EF4-FFF2-40B4-BE49-F238E27FC236}">
                <a16:creationId xmlns:a16="http://schemas.microsoft.com/office/drawing/2014/main" id="{47C2C0F3-03D6-4567-3201-D96F42E11C5F}"/>
              </a:ext>
            </a:extLst>
          </p:cNvPr>
          <p:cNvSpPr txBox="1"/>
          <p:nvPr/>
        </p:nvSpPr>
        <p:spPr>
          <a:xfrm>
            <a:off x="719692" y="3705645"/>
            <a:ext cx="4720716" cy="796757"/>
          </a:xfrm>
          <a:prstGeom prst="rect">
            <a:avLst/>
          </a:prstGeom>
          <a:noFill/>
        </p:spPr>
        <p:txBody>
          <a:bodyPr wrap="none" rtlCol="0">
            <a:spAutoFit/>
          </a:bodyPr>
          <a:lstStyle/>
          <a:p>
            <a:pPr>
              <a:lnSpc>
                <a:spcPct val="120000"/>
              </a:lnSpc>
            </a:pPr>
            <a:r>
              <a:rPr lang="en-US" altLang="ja-JP" sz="2000" dirty="0"/>
              <a:t>First electron-beam ISOL facility in Japan</a:t>
            </a:r>
          </a:p>
          <a:p>
            <a:pPr>
              <a:lnSpc>
                <a:spcPct val="120000"/>
              </a:lnSpc>
            </a:pPr>
            <a:r>
              <a:rPr kumimoji="1" lang="en-US" altLang="ja-JP" sz="2000" dirty="0"/>
              <a:t>First full-scale ISOL facility in RIKEN</a:t>
            </a:r>
            <a:endParaRPr kumimoji="1" lang="ja-JP" altLang="en-US" sz="2000" dirty="0"/>
          </a:p>
        </p:txBody>
      </p:sp>
      <p:sp>
        <p:nvSpPr>
          <p:cNvPr id="14" name="テキスト ボックス 13">
            <a:extLst>
              <a:ext uri="{FF2B5EF4-FFF2-40B4-BE49-F238E27FC236}">
                <a16:creationId xmlns:a16="http://schemas.microsoft.com/office/drawing/2014/main" id="{6074B52D-FD20-06D5-E789-82A71190AACC}"/>
              </a:ext>
            </a:extLst>
          </p:cNvPr>
          <p:cNvSpPr txBox="1"/>
          <p:nvPr/>
        </p:nvSpPr>
        <p:spPr>
          <a:xfrm>
            <a:off x="790770" y="3311018"/>
            <a:ext cx="6062917" cy="369332"/>
          </a:xfrm>
          <a:prstGeom prst="rect">
            <a:avLst/>
          </a:prstGeom>
          <a:noFill/>
          <a:ln w="19050">
            <a:solidFill>
              <a:schemeClr val="tx1"/>
            </a:solidFill>
          </a:ln>
        </p:spPr>
        <p:txBody>
          <a:bodyPr wrap="square" rtlCol="0">
            <a:spAutoFit/>
          </a:bodyPr>
          <a:lstStyle/>
          <a:p>
            <a:r>
              <a:rPr kumimoji="1" lang="en-US" altLang="ja-JP" dirty="0"/>
              <a:t>1 kW e-beam + U 30g  </a:t>
            </a:r>
            <a:r>
              <a:rPr lang="en-US" altLang="ja-JP" dirty="0">
                <a:sym typeface="Wingdings" panose="05000000000000000000" pitchFamily="2" charset="2"/>
              </a:rPr>
              <a:t> 10</a:t>
            </a:r>
            <a:r>
              <a:rPr lang="en-US" altLang="ja-JP" baseline="30000" dirty="0">
                <a:sym typeface="Wingdings" panose="05000000000000000000" pitchFamily="2" charset="2"/>
              </a:rPr>
              <a:t>11</a:t>
            </a:r>
            <a:r>
              <a:rPr lang="en-US" altLang="ja-JP" dirty="0">
                <a:sym typeface="Wingdings" panose="05000000000000000000" pitchFamily="2" charset="2"/>
              </a:rPr>
              <a:t> fissions/sec (</a:t>
            </a:r>
            <a:r>
              <a:rPr lang="en-US" altLang="ja-JP" baseline="30000" dirty="0">
                <a:sym typeface="Wingdings" panose="05000000000000000000" pitchFamily="2" charset="2"/>
              </a:rPr>
              <a:t>132</a:t>
            </a:r>
            <a:r>
              <a:rPr lang="en-US" altLang="ja-JP" dirty="0">
                <a:sym typeface="Wingdings" panose="05000000000000000000" pitchFamily="2" charset="2"/>
              </a:rPr>
              <a:t>Sn 10</a:t>
            </a:r>
            <a:r>
              <a:rPr lang="en-US" altLang="ja-JP" baseline="30000" dirty="0">
                <a:sym typeface="Wingdings" panose="05000000000000000000" pitchFamily="2" charset="2"/>
              </a:rPr>
              <a:t>9</a:t>
            </a:r>
            <a:r>
              <a:rPr lang="en-US" altLang="ja-JP" dirty="0">
                <a:sym typeface="Wingdings" panose="05000000000000000000" pitchFamily="2" charset="2"/>
              </a:rPr>
              <a:t>/sec)</a:t>
            </a:r>
            <a:endParaRPr kumimoji="1" lang="ja-JP" altLang="en-US" dirty="0"/>
          </a:p>
        </p:txBody>
      </p:sp>
      <p:sp>
        <p:nvSpPr>
          <p:cNvPr id="17" name="正方形/長方形 16">
            <a:extLst>
              <a:ext uri="{FF2B5EF4-FFF2-40B4-BE49-F238E27FC236}">
                <a16:creationId xmlns:a16="http://schemas.microsoft.com/office/drawing/2014/main" id="{A90CE12C-E2DB-F7FE-9927-9B4DEB6642D1}"/>
              </a:ext>
            </a:extLst>
          </p:cNvPr>
          <p:cNvSpPr/>
          <p:nvPr/>
        </p:nvSpPr>
        <p:spPr>
          <a:xfrm>
            <a:off x="197963" y="4526810"/>
            <a:ext cx="8790495" cy="1857146"/>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extLst>
              <a:ext uri="{FF2B5EF4-FFF2-40B4-BE49-F238E27FC236}">
                <a16:creationId xmlns:a16="http://schemas.microsoft.com/office/drawing/2014/main" id="{9BB87895-C327-3236-83E3-55B8A255DE8C}"/>
              </a:ext>
            </a:extLst>
          </p:cNvPr>
          <p:cNvSpPr txBox="1"/>
          <p:nvPr/>
        </p:nvSpPr>
        <p:spPr>
          <a:xfrm>
            <a:off x="4299634" y="1914027"/>
            <a:ext cx="4077450" cy="707886"/>
          </a:xfrm>
          <a:prstGeom prst="rect">
            <a:avLst/>
          </a:prstGeom>
          <a:noFill/>
          <a:ln w="19050">
            <a:solidFill>
              <a:schemeClr val="tx1"/>
            </a:solidFill>
          </a:ln>
        </p:spPr>
        <p:txBody>
          <a:bodyPr wrap="square">
            <a:spAutoFit/>
          </a:bodyPr>
          <a:lstStyle/>
          <a:p>
            <a:r>
              <a:rPr kumimoji="1" lang="en-US" altLang="ja-JP" sz="2000" dirty="0">
                <a:sym typeface="Wingdings" panose="05000000000000000000" pitchFamily="2" charset="2"/>
              </a:rPr>
              <a:t>More neutron rich unstable nuclei than proton beam</a:t>
            </a:r>
            <a:endParaRPr lang="ja-JP" altLang="en-US" sz="2000" dirty="0"/>
          </a:p>
        </p:txBody>
      </p:sp>
      <p:sp>
        <p:nvSpPr>
          <p:cNvPr id="18" name="正方形/長方形 17">
            <a:extLst>
              <a:ext uri="{FF2B5EF4-FFF2-40B4-BE49-F238E27FC236}">
                <a16:creationId xmlns:a16="http://schemas.microsoft.com/office/drawing/2014/main" id="{B60E0C74-6C5B-D391-2BB9-F4429A865A08}"/>
              </a:ext>
            </a:extLst>
          </p:cNvPr>
          <p:cNvSpPr/>
          <p:nvPr/>
        </p:nvSpPr>
        <p:spPr>
          <a:xfrm>
            <a:off x="252557" y="1567573"/>
            <a:ext cx="8790495" cy="1209454"/>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30215113"/>
      </p:ext>
    </p:extLst>
  </p:cSld>
  <p:clrMapOvr>
    <a:masterClrMapping/>
  </p:clrMapOvr>
  <mc:AlternateContent xmlns:mc="http://schemas.openxmlformats.org/markup-compatibility/2006" xmlns:p14="http://schemas.microsoft.com/office/powerpoint/2010/main">
    <mc:Choice Requires="p14">
      <p:transition spd="slow" p14:dur="2000" advTm="33606"/>
    </mc:Choice>
    <mc:Fallback xmlns="">
      <p:transition spd="slow" advTm="3360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C0B7AB6-A8E9-5D43-919A-5FF29939CA9D}"/>
              </a:ext>
            </a:extLst>
          </p:cNvPr>
          <p:cNvSpPr>
            <a:spLocks noGrp="1"/>
          </p:cNvSpPr>
          <p:nvPr>
            <p:ph type="sldNum" sz="quarter" idx="12"/>
          </p:nvPr>
        </p:nvSpPr>
        <p:spPr/>
        <p:txBody>
          <a:bodyPr/>
          <a:lstStyle/>
          <a:p>
            <a:fld id="{78A43CBD-4E66-4A6A-964F-BCBA6D9AB3B8}" type="slidenum">
              <a:rPr kumimoji="1" lang="ja-JP" altLang="en-US" smtClean="0"/>
              <a:t>6</a:t>
            </a:fld>
            <a:endParaRPr kumimoji="1" lang="ja-JP" altLang="en-US"/>
          </a:p>
        </p:txBody>
      </p:sp>
      <p:sp>
        <p:nvSpPr>
          <p:cNvPr id="3" name="テキスト ボックス 2">
            <a:extLst>
              <a:ext uri="{FF2B5EF4-FFF2-40B4-BE49-F238E27FC236}">
                <a16:creationId xmlns:a16="http://schemas.microsoft.com/office/drawing/2014/main" id="{516DD89A-627E-BACC-FAC0-39B462369463}"/>
              </a:ext>
            </a:extLst>
          </p:cNvPr>
          <p:cNvSpPr txBox="1"/>
          <p:nvPr/>
        </p:nvSpPr>
        <p:spPr>
          <a:xfrm>
            <a:off x="3066631" y="554398"/>
            <a:ext cx="2892458" cy="523220"/>
          </a:xfrm>
          <a:prstGeom prst="rect">
            <a:avLst/>
          </a:prstGeom>
          <a:noFill/>
        </p:spPr>
        <p:txBody>
          <a:bodyPr wrap="none" rtlCol="0">
            <a:spAutoFit/>
          </a:bodyPr>
          <a:lstStyle/>
          <a:p>
            <a:r>
              <a:rPr kumimoji="1" lang="en-US" altLang="ja-JP" sz="2800" dirty="0"/>
              <a:t>Character of ERIS</a:t>
            </a:r>
            <a:endParaRPr kumimoji="1" lang="ja-JP" altLang="en-US" sz="2800" dirty="0"/>
          </a:p>
        </p:txBody>
      </p:sp>
      <p:sp>
        <p:nvSpPr>
          <p:cNvPr id="4" name="テキスト ボックス 3">
            <a:extLst>
              <a:ext uri="{FF2B5EF4-FFF2-40B4-BE49-F238E27FC236}">
                <a16:creationId xmlns:a16="http://schemas.microsoft.com/office/drawing/2014/main" id="{517452C8-6519-5923-F3C5-E1187E44189A}"/>
              </a:ext>
            </a:extLst>
          </p:cNvPr>
          <p:cNvSpPr txBox="1"/>
          <p:nvPr/>
        </p:nvSpPr>
        <p:spPr>
          <a:xfrm>
            <a:off x="323527" y="1556792"/>
            <a:ext cx="3744416" cy="461665"/>
          </a:xfrm>
          <a:prstGeom prst="rect">
            <a:avLst/>
          </a:prstGeom>
          <a:noFill/>
        </p:spPr>
        <p:txBody>
          <a:bodyPr wrap="square" rtlCol="0">
            <a:spAutoFit/>
          </a:bodyPr>
          <a:lstStyle/>
          <a:p>
            <a:r>
              <a:rPr kumimoji="1" lang="en-US" altLang="ja-JP" sz="2400" dirty="0">
                <a:solidFill>
                  <a:srgbClr val="C00000"/>
                </a:solidFill>
              </a:rPr>
              <a:t>1. Photofission of uranium </a:t>
            </a:r>
            <a:endParaRPr kumimoji="1" lang="ja-JP" altLang="en-US" sz="2400" dirty="0">
              <a:solidFill>
                <a:srgbClr val="C00000"/>
              </a:solidFill>
            </a:endParaRPr>
          </a:p>
        </p:txBody>
      </p:sp>
      <p:sp>
        <p:nvSpPr>
          <p:cNvPr id="5" name="テキスト ボックス 4">
            <a:extLst>
              <a:ext uri="{FF2B5EF4-FFF2-40B4-BE49-F238E27FC236}">
                <a16:creationId xmlns:a16="http://schemas.microsoft.com/office/drawing/2014/main" id="{38700CE2-9FD1-E81B-ACFF-D6A2CB88EECD}"/>
              </a:ext>
            </a:extLst>
          </p:cNvPr>
          <p:cNvSpPr txBox="1"/>
          <p:nvPr/>
        </p:nvSpPr>
        <p:spPr>
          <a:xfrm>
            <a:off x="323527" y="2780928"/>
            <a:ext cx="7284971" cy="461665"/>
          </a:xfrm>
          <a:prstGeom prst="rect">
            <a:avLst/>
          </a:prstGeom>
          <a:noFill/>
        </p:spPr>
        <p:txBody>
          <a:bodyPr wrap="square" rtlCol="0">
            <a:spAutoFit/>
          </a:bodyPr>
          <a:lstStyle/>
          <a:p>
            <a:r>
              <a:rPr lang="en-US" altLang="ja-JP" sz="2400" dirty="0">
                <a:solidFill>
                  <a:srgbClr val="C00000"/>
                </a:solidFill>
              </a:rPr>
              <a:t>2</a:t>
            </a:r>
            <a:r>
              <a:rPr kumimoji="1" lang="en-US" altLang="ja-JP" sz="2400" dirty="0">
                <a:solidFill>
                  <a:srgbClr val="C00000"/>
                </a:solidFill>
              </a:rPr>
              <a:t>. Low-energy and high intensity RI beam separator</a:t>
            </a:r>
            <a:endParaRPr kumimoji="1" lang="ja-JP" altLang="en-US" sz="2400" dirty="0">
              <a:solidFill>
                <a:srgbClr val="C00000"/>
              </a:solidFill>
            </a:endParaRPr>
          </a:p>
        </p:txBody>
      </p:sp>
      <p:sp>
        <p:nvSpPr>
          <p:cNvPr id="6" name="テキスト ボックス 5">
            <a:extLst>
              <a:ext uri="{FF2B5EF4-FFF2-40B4-BE49-F238E27FC236}">
                <a16:creationId xmlns:a16="http://schemas.microsoft.com/office/drawing/2014/main" id="{48CC5EF2-FB16-5620-3CB1-C01962CE7EB0}"/>
              </a:ext>
            </a:extLst>
          </p:cNvPr>
          <p:cNvSpPr txBox="1"/>
          <p:nvPr/>
        </p:nvSpPr>
        <p:spPr>
          <a:xfrm>
            <a:off x="323527" y="4526810"/>
            <a:ext cx="4968552" cy="461665"/>
          </a:xfrm>
          <a:prstGeom prst="rect">
            <a:avLst/>
          </a:prstGeom>
          <a:noFill/>
        </p:spPr>
        <p:txBody>
          <a:bodyPr wrap="square" rtlCol="0">
            <a:spAutoFit/>
          </a:bodyPr>
          <a:lstStyle/>
          <a:p>
            <a:r>
              <a:rPr kumimoji="1" lang="en-US" altLang="ja-JP" sz="2400" dirty="0">
                <a:solidFill>
                  <a:srgbClr val="C00000"/>
                </a:solidFill>
              </a:rPr>
              <a:t>3. Sharing of electron beam </a:t>
            </a:r>
            <a:r>
              <a:rPr lang="en-US" altLang="ja-JP" sz="2400" dirty="0">
                <a:solidFill>
                  <a:srgbClr val="C00000"/>
                </a:solidFill>
              </a:rPr>
              <a:t>driver</a:t>
            </a:r>
            <a:endParaRPr kumimoji="1" lang="ja-JP" altLang="en-US" sz="2400" dirty="0">
              <a:solidFill>
                <a:srgbClr val="C00000"/>
              </a:solidFill>
            </a:endParaRPr>
          </a:p>
        </p:txBody>
      </p:sp>
      <p:sp>
        <p:nvSpPr>
          <p:cNvPr id="7" name="テキスト ボックス 6">
            <a:extLst>
              <a:ext uri="{FF2B5EF4-FFF2-40B4-BE49-F238E27FC236}">
                <a16:creationId xmlns:a16="http://schemas.microsoft.com/office/drawing/2014/main" id="{AE8C5696-B55D-511D-F623-F69F263389C1}"/>
              </a:ext>
            </a:extLst>
          </p:cNvPr>
          <p:cNvSpPr txBox="1"/>
          <p:nvPr/>
        </p:nvSpPr>
        <p:spPr>
          <a:xfrm>
            <a:off x="323527" y="5466402"/>
            <a:ext cx="5112568" cy="461665"/>
          </a:xfrm>
          <a:prstGeom prst="rect">
            <a:avLst/>
          </a:prstGeom>
          <a:noFill/>
        </p:spPr>
        <p:txBody>
          <a:bodyPr wrap="square" rtlCol="0">
            <a:spAutoFit/>
          </a:bodyPr>
          <a:lstStyle/>
          <a:p>
            <a:r>
              <a:rPr kumimoji="1" lang="en-US" altLang="ja-JP" sz="2400" dirty="0">
                <a:solidFill>
                  <a:srgbClr val="C00000"/>
                </a:solidFill>
              </a:rPr>
              <a:t>4. Independent RI beam separator</a:t>
            </a:r>
            <a:endParaRPr kumimoji="1" lang="ja-JP" altLang="en-US" sz="2400" dirty="0">
              <a:solidFill>
                <a:srgbClr val="C00000"/>
              </a:solidFill>
            </a:endParaRPr>
          </a:p>
        </p:txBody>
      </p:sp>
      <p:sp>
        <p:nvSpPr>
          <p:cNvPr id="8" name="テキスト ボックス 7">
            <a:extLst>
              <a:ext uri="{FF2B5EF4-FFF2-40B4-BE49-F238E27FC236}">
                <a16:creationId xmlns:a16="http://schemas.microsoft.com/office/drawing/2014/main" id="{27681073-5FEB-B669-153D-74759258A1DB}"/>
              </a:ext>
            </a:extLst>
          </p:cNvPr>
          <p:cNvSpPr txBox="1"/>
          <p:nvPr/>
        </p:nvSpPr>
        <p:spPr>
          <a:xfrm>
            <a:off x="622680" y="2035586"/>
            <a:ext cx="3730317" cy="400110"/>
          </a:xfrm>
          <a:prstGeom prst="rect">
            <a:avLst/>
          </a:prstGeom>
          <a:noFill/>
        </p:spPr>
        <p:txBody>
          <a:bodyPr wrap="none" rtlCol="0">
            <a:spAutoFit/>
          </a:bodyPr>
          <a:lstStyle/>
          <a:p>
            <a:r>
              <a:rPr kumimoji="1" lang="en-US" altLang="ja-JP" sz="2000" dirty="0"/>
              <a:t>Photofission (Ex </a:t>
            </a:r>
            <a:r>
              <a:rPr kumimoji="1" lang="ja-JP" altLang="en-US" sz="2000" dirty="0"/>
              <a:t>～ </a:t>
            </a:r>
            <a:r>
              <a:rPr kumimoji="1" lang="en-US" altLang="ja-JP" sz="2000" dirty="0"/>
              <a:t>15 MeV) </a:t>
            </a:r>
            <a:r>
              <a:rPr kumimoji="1" lang="en-US" altLang="ja-JP" sz="2000" dirty="0">
                <a:sym typeface="Wingdings" panose="05000000000000000000" pitchFamily="2" charset="2"/>
              </a:rPr>
              <a:t></a:t>
            </a:r>
            <a:endParaRPr kumimoji="1" lang="ja-JP" altLang="en-US" sz="2000" dirty="0"/>
          </a:p>
        </p:txBody>
      </p:sp>
      <p:sp>
        <p:nvSpPr>
          <p:cNvPr id="9" name="テキスト ボックス 8">
            <a:extLst>
              <a:ext uri="{FF2B5EF4-FFF2-40B4-BE49-F238E27FC236}">
                <a16:creationId xmlns:a16="http://schemas.microsoft.com/office/drawing/2014/main" id="{5B01CEFD-982D-A8DB-5CC2-ACE42572D3C7}"/>
              </a:ext>
            </a:extLst>
          </p:cNvPr>
          <p:cNvSpPr txBox="1"/>
          <p:nvPr/>
        </p:nvSpPr>
        <p:spPr>
          <a:xfrm>
            <a:off x="622680" y="2405580"/>
            <a:ext cx="3584123" cy="400110"/>
          </a:xfrm>
          <a:prstGeom prst="rect">
            <a:avLst/>
          </a:prstGeom>
          <a:noFill/>
        </p:spPr>
        <p:txBody>
          <a:bodyPr wrap="none" rtlCol="0">
            <a:spAutoFit/>
          </a:bodyPr>
          <a:lstStyle/>
          <a:p>
            <a:r>
              <a:rPr kumimoji="1" lang="en-US" altLang="ja-JP" sz="2000" dirty="0"/>
              <a:t>Thicker target can be applied.</a:t>
            </a:r>
            <a:endParaRPr kumimoji="1" lang="ja-JP" altLang="en-US" sz="2000" dirty="0"/>
          </a:p>
        </p:txBody>
      </p:sp>
      <p:sp>
        <p:nvSpPr>
          <p:cNvPr id="10" name="テキスト ボックス 9">
            <a:extLst>
              <a:ext uri="{FF2B5EF4-FFF2-40B4-BE49-F238E27FC236}">
                <a16:creationId xmlns:a16="http://schemas.microsoft.com/office/drawing/2014/main" id="{90DEC984-0244-57B4-6071-E15C3A9AF8D1}"/>
              </a:ext>
            </a:extLst>
          </p:cNvPr>
          <p:cNvSpPr txBox="1"/>
          <p:nvPr/>
        </p:nvSpPr>
        <p:spPr>
          <a:xfrm>
            <a:off x="622680" y="5979945"/>
            <a:ext cx="3245056" cy="400110"/>
          </a:xfrm>
          <a:prstGeom prst="rect">
            <a:avLst/>
          </a:prstGeom>
          <a:noFill/>
        </p:spPr>
        <p:txBody>
          <a:bodyPr wrap="none" rtlCol="0">
            <a:spAutoFit/>
          </a:bodyPr>
          <a:lstStyle/>
          <a:p>
            <a:r>
              <a:rPr kumimoji="1" lang="en-US" altLang="ja-JP" sz="2000" dirty="0"/>
              <a:t>Complementary to </a:t>
            </a:r>
            <a:r>
              <a:rPr kumimoji="1" lang="en-US" altLang="ja-JP" sz="2000" dirty="0" err="1"/>
              <a:t>BigRIPS</a:t>
            </a:r>
            <a:endParaRPr kumimoji="1" lang="ja-JP" altLang="en-US" sz="2000" dirty="0"/>
          </a:p>
        </p:txBody>
      </p:sp>
      <p:sp>
        <p:nvSpPr>
          <p:cNvPr id="11" name="テキスト ボックス 10">
            <a:extLst>
              <a:ext uri="{FF2B5EF4-FFF2-40B4-BE49-F238E27FC236}">
                <a16:creationId xmlns:a16="http://schemas.microsoft.com/office/drawing/2014/main" id="{D10F38EC-D959-2609-2C99-0A17635D8FF6}"/>
              </a:ext>
            </a:extLst>
          </p:cNvPr>
          <p:cNvSpPr txBox="1"/>
          <p:nvPr/>
        </p:nvSpPr>
        <p:spPr>
          <a:xfrm>
            <a:off x="657185" y="5012883"/>
            <a:ext cx="7147278" cy="400110"/>
          </a:xfrm>
          <a:prstGeom prst="rect">
            <a:avLst/>
          </a:prstGeom>
          <a:noFill/>
        </p:spPr>
        <p:txBody>
          <a:bodyPr wrap="none" rtlCol="0">
            <a:spAutoFit/>
          </a:bodyPr>
          <a:lstStyle/>
          <a:p>
            <a:r>
              <a:rPr kumimoji="1" lang="en-US" altLang="ja-JP" sz="2000" dirty="0"/>
              <a:t>Shared use with the injection </a:t>
            </a:r>
            <a:r>
              <a:rPr lang="en-US" altLang="ja-JP" sz="2000" dirty="0"/>
              <a:t>to </a:t>
            </a:r>
            <a:r>
              <a:rPr kumimoji="1" lang="en-US" altLang="ja-JP" sz="2000" dirty="0"/>
              <a:t>storage ring </a:t>
            </a:r>
            <a:r>
              <a:rPr kumimoji="1" lang="en-US" altLang="ja-JP" sz="2000" dirty="0">
                <a:sym typeface="Wingdings" panose="05000000000000000000" pitchFamily="2" charset="2"/>
              </a:rPr>
              <a:t> Cost effective</a:t>
            </a:r>
            <a:endParaRPr kumimoji="1" lang="ja-JP" altLang="en-US" sz="2000" dirty="0"/>
          </a:p>
        </p:txBody>
      </p:sp>
      <p:sp>
        <p:nvSpPr>
          <p:cNvPr id="12" name="テキスト ボックス 11">
            <a:extLst>
              <a:ext uri="{FF2B5EF4-FFF2-40B4-BE49-F238E27FC236}">
                <a16:creationId xmlns:a16="http://schemas.microsoft.com/office/drawing/2014/main" id="{47C2C0F3-03D6-4567-3201-D96F42E11C5F}"/>
              </a:ext>
            </a:extLst>
          </p:cNvPr>
          <p:cNvSpPr txBox="1"/>
          <p:nvPr/>
        </p:nvSpPr>
        <p:spPr>
          <a:xfrm>
            <a:off x="719692" y="3705645"/>
            <a:ext cx="4720716" cy="796757"/>
          </a:xfrm>
          <a:prstGeom prst="rect">
            <a:avLst/>
          </a:prstGeom>
          <a:noFill/>
        </p:spPr>
        <p:txBody>
          <a:bodyPr wrap="none" rtlCol="0">
            <a:spAutoFit/>
          </a:bodyPr>
          <a:lstStyle/>
          <a:p>
            <a:pPr>
              <a:lnSpc>
                <a:spcPct val="120000"/>
              </a:lnSpc>
            </a:pPr>
            <a:r>
              <a:rPr lang="en-US" altLang="ja-JP" sz="2000" dirty="0"/>
              <a:t>First electron-beam ISOL facility in Japan</a:t>
            </a:r>
          </a:p>
          <a:p>
            <a:pPr>
              <a:lnSpc>
                <a:spcPct val="120000"/>
              </a:lnSpc>
            </a:pPr>
            <a:r>
              <a:rPr kumimoji="1" lang="en-US" altLang="ja-JP" sz="2000" dirty="0"/>
              <a:t>First full-scale ISOL facility in RIKEN</a:t>
            </a:r>
            <a:endParaRPr kumimoji="1" lang="ja-JP" altLang="en-US" sz="2000" dirty="0"/>
          </a:p>
        </p:txBody>
      </p:sp>
      <p:sp>
        <p:nvSpPr>
          <p:cNvPr id="14" name="テキスト ボックス 13">
            <a:extLst>
              <a:ext uri="{FF2B5EF4-FFF2-40B4-BE49-F238E27FC236}">
                <a16:creationId xmlns:a16="http://schemas.microsoft.com/office/drawing/2014/main" id="{6074B52D-FD20-06D5-E789-82A71190AACC}"/>
              </a:ext>
            </a:extLst>
          </p:cNvPr>
          <p:cNvSpPr txBox="1"/>
          <p:nvPr/>
        </p:nvSpPr>
        <p:spPr>
          <a:xfrm>
            <a:off x="790770" y="3311018"/>
            <a:ext cx="6062917" cy="369332"/>
          </a:xfrm>
          <a:prstGeom prst="rect">
            <a:avLst/>
          </a:prstGeom>
          <a:noFill/>
          <a:ln w="19050">
            <a:solidFill>
              <a:schemeClr val="tx1"/>
            </a:solidFill>
          </a:ln>
        </p:spPr>
        <p:txBody>
          <a:bodyPr wrap="square" rtlCol="0">
            <a:spAutoFit/>
          </a:bodyPr>
          <a:lstStyle/>
          <a:p>
            <a:r>
              <a:rPr kumimoji="1" lang="en-US" altLang="ja-JP" dirty="0"/>
              <a:t>1 kW e-beam + U 30g  </a:t>
            </a:r>
            <a:r>
              <a:rPr lang="en-US" altLang="ja-JP" dirty="0">
                <a:sym typeface="Wingdings" panose="05000000000000000000" pitchFamily="2" charset="2"/>
              </a:rPr>
              <a:t> 10</a:t>
            </a:r>
            <a:r>
              <a:rPr lang="en-US" altLang="ja-JP" baseline="30000" dirty="0">
                <a:sym typeface="Wingdings" panose="05000000000000000000" pitchFamily="2" charset="2"/>
              </a:rPr>
              <a:t>11</a:t>
            </a:r>
            <a:r>
              <a:rPr lang="en-US" altLang="ja-JP" dirty="0">
                <a:sym typeface="Wingdings" panose="05000000000000000000" pitchFamily="2" charset="2"/>
              </a:rPr>
              <a:t> fissions/sec (</a:t>
            </a:r>
            <a:r>
              <a:rPr lang="en-US" altLang="ja-JP" baseline="30000" dirty="0">
                <a:sym typeface="Wingdings" panose="05000000000000000000" pitchFamily="2" charset="2"/>
              </a:rPr>
              <a:t>132</a:t>
            </a:r>
            <a:r>
              <a:rPr lang="en-US" altLang="ja-JP" dirty="0">
                <a:sym typeface="Wingdings" panose="05000000000000000000" pitchFamily="2" charset="2"/>
              </a:rPr>
              <a:t>Sn 10</a:t>
            </a:r>
            <a:r>
              <a:rPr lang="en-US" altLang="ja-JP" baseline="30000" dirty="0">
                <a:sym typeface="Wingdings" panose="05000000000000000000" pitchFamily="2" charset="2"/>
              </a:rPr>
              <a:t>9</a:t>
            </a:r>
            <a:r>
              <a:rPr lang="en-US" altLang="ja-JP" dirty="0">
                <a:sym typeface="Wingdings" panose="05000000000000000000" pitchFamily="2" charset="2"/>
              </a:rPr>
              <a:t>/sec)</a:t>
            </a:r>
            <a:endParaRPr kumimoji="1" lang="ja-JP" altLang="en-US" dirty="0"/>
          </a:p>
        </p:txBody>
      </p:sp>
      <p:sp>
        <p:nvSpPr>
          <p:cNvPr id="15" name="テキスト ボックス 14">
            <a:extLst>
              <a:ext uri="{FF2B5EF4-FFF2-40B4-BE49-F238E27FC236}">
                <a16:creationId xmlns:a16="http://schemas.microsoft.com/office/drawing/2014/main" id="{4F540E3E-1622-10EE-36F8-3B6297A545AF}"/>
              </a:ext>
            </a:extLst>
          </p:cNvPr>
          <p:cNvSpPr txBox="1"/>
          <p:nvPr/>
        </p:nvSpPr>
        <p:spPr>
          <a:xfrm>
            <a:off x="4299634" y="1914027"/>
            <a:ext cx="4077450" cy="707886"/>
          </a:xfrm>
          <a:prstGeom prst="rect">
            <a:avLst/>
          </a:prstGeom>
          <a:noFill/>
          <a:ln w="19050">
            <a:solidFill>
              <a:schemeClr val="tx1"/>
            </a:solidFill>
          </a:ln>
        </p:spPr>
        <p:txBody>
          <a:bodyPr wrap="square">
            <a:spAutoFit/>
          </a:bodyPr>
          <a:lstStyle/>
          <a:p>
            <a:r>
              <a:rPr kumimoji="1" lang="en-US" altLang="ja-JP" sz="2000" dirty="0">
                <a:sym typeface="Wingdings" panose="05000000000000000000" pitchFamily="2" charset="2"/>
              </a:rPr>
              <a:t>More neutron rich unstable nuclei than proton beam</a:t>
            </a:r>
            <a:endParaRPr lang="ja-JP" altLang="en-US" sz="2000" dirty="0"/>
          </a:p>
        </p:txBody>
      </p:sp>
      <p:sp>
        <p:nvSpPr>
          <p:cNvPr id="17" name="正方形/長方形 16">
            <a:extLst>
              <a:ext uri="{FF2B5EF4-FFF2-40B4-BE49-F238E27FC236}">
                <a16:creationId xmlns:a16="http://schemas.microsoft.com/office/drawing/2014/main" id="{A90CE12C-E2DB-F7FE-9927-9B4DEB6642D1}"/>
              </a:ext>
            </a:extLst>
          </p:cNvPr>
          <p:cNvSpPr/>
          <p:nvPr/>
        </p:nvSpPr>
        <p:spPr>
          <a:xfrm>
            <a:off x="197963" y="5412992"/>
            <a:ext cx="8790495" cy="970963"/>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正方形/長方形 17">
            <a:extLst>
              <a:ext uri="{FF2B5EF4-FFF2-40B4-BE49-F238E27FC236}">
                <a16:creationId xmlns:a16="http://schemas.microsoft.com/office/drawing/2014/main" id="{B60E0C74-6C5B-D391-2BB9-F4429A865A08}"/>
              </a:ext>
            </a:extLst>
          </p:cNvPr>
          <p:cNvSpPr/>
          <p:nvPr/>
        </p:nvSpPr>
        <p:spPr>
          <a:xfrm>
            <a:off x="63144" y="1540670"/>
            <a:ext cx="8790495" cy="2904581"/>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571810070"/>
      </p:ext>
    </p:extLst>
  </p:cSld>
  <p:clrMapOvr>
    <a:masterClrMapping/>
  </p:clrMapOvr>
  <mc:AlternateContent xmlns:mc="http://schemas.openxmlformats.org/markup-compatibility/2006" xmlns:p14="http://schemas.microsoft.com/office/powerpoint/2010/main">
    <mc:Choice Requires="p14">
      <p:transition spd="slow" p14:dur="2000" advTm="12074"/>
    </mc:Choice>
    <mc:Fallback xmlns="">
      <p:transition spd="slow" advTm="1207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C0B7AB6-A8E9-5D43-919A-5FF29939CA9D}"/>
              </a:ext>
            </a:extLst>
          </p:cNvPr>
          <p:cNvSpPr>
            <a:spLocks noGrp="1"/>
          </p:cNvSpPr>
          <p:nvPr>
            <p:ph type="sldNum" sz="quarter" idx="12"/>
          </p:nvPr>
        </p:nvSpPr>
        <p:spPr/>
        <p:txBody>
          <a:bodyPr/>
          <a:lstStyle/>
          <a:p>
            <a:fld id="{78A43CBD-4E66-4A6A-964F-BCBA6D9AB3B8}" type="slidenum">
              <a:rPr kumimoji="1" lang="ja-JP" altLang="en-US" smtClean="0"/>
              <a:t>7</a:t>
            </a:fld>
            <a:endParaRPr kumimoji="1" lang="ja-JP" altLang="en-US"/>
          </a:p>
        </p:txBody>
      </p:sp>
      <p:sp>
        <p:nvSpPr>
          <p:cNvPr id="3" name="テキスト ボックス 2">
            <a:extLst>
              <a:ext uri="{FF2B5EF4-FFF2-40B4-BE49-F238E27FC236}">
                <a16:creationId xmlns:a16="http://schemas.microsoft.com/office/drawing/2014/main" id="{516DD89A-627E-BACC-FAC0-39B462369463}"/>
              </a:ext>
            </a:extLst>
          </p:cNvPr>
          <p:cNvSpPr txBox="1"/>
          <p:nvPr/>
        </p:nvSpPr>
        <p:spPr>
          <a:xfrm>
            <a:off x="3066631" y="554398"/>
            <a:ext cx="2892458" cy="523220"/>
          </a:xfrm>
          <a:prstGeom prst="rect">
            <a:avLst/>
          </a:prstGeom>
          <a:noFill/>
        </p:spPr>
        <p:txBody>
          <a:bodyPr wrap="none" rtlCol="0">
            <a:spAutoFit/>
          </a:bodyPr>
          <a:lstStyle/>
          <a:p>
            <a:r>
              <a:rPr kumimoji="1" lang="en-US" altLang="ja-JP" sz="2800" dirty="0"/>
              <a:t>Character of ERIS</a:t>
            </a:r>
            <a:endParaRPr kumimoji="1" lang="ja-JP" altLang="en-US" sz="2800" dirty="0"/>
          </a:p>
        </p:txBody>
      </p:sp>
      <p:sp>
        <p:nvSpPr>
          <p:cNvPr id="4" name="テキスト ボックス 3">
            <a:extLst>
              <a:ext uri="{FF2B5EF4-FFF2-40B4-BE49-F238E27FC236}">
                <a16:creationId xmlns:a16="http://schemas.microsoft.com/office/drawing/2014/main" id="{517452C8-6519-5923-F3C5-E1187E44189A}"/>
              </a:ext>
            </a:extLst>
          </p:cNvPr>
          <p:cNvSpPr txBox="1"/>
          <p:nvPr/>
        </p:nvSpPr>
        <p:spPr>
          <a:xfrm>
            <a:off x="323527" y="1556792"/>
            <a:ext cx="3744416" cy="461665"/>
          </a:xfrm>
          <a:prstGeom prst="rect">
            <a:avLst/>
          </a:prstGeom>
          <a:noFill/>
        </p:spPr>
        <p:txBody>
          <a:bodyPr wrap="square" rtlCol="0">
            <a:spAutoFit/>
          </a:bodyPr>
          <a:lstStyle/>
          <a:p>
            <a:r>
              <a:rPr kumimoji="1" lang="en-US" altLang="ja-JP" sz="2400" dirty="0">
                <a:solidFill>
                  <a:srgbClr val="C00000"/>
                </a:solidFill>
              </a:rPr>
              <a:t>1. Photofission of uranium </a:t>
            </a:r>
            <a:endParaRPr kumimoji="1" lang="ja-JP" altLang="en-US" sz="2400" dirty="0">
              <a:solidFill>
                <a:srgbClr val="C00000"/>
              </a:solidFill>
            </a:endParaRPr>
          </a:p>
        </p:txBody>
      </p:sp>
      <p:sp>
        <p:nvSpPr>
          <p:cNvPr id="5" name="テキスト ボックス 4">
            <a:extLst>
              <a:ext uri="{FF2B5EF4-FFF2-40B4-BE49-F238E27FC236}">
                <a16:creationId xmlns:a16="http://schemas.microsoft.com/office/drawing/2014/main" id="{38700CE2-9FD1-E81B-ACFF-D6A2CB88EECD}"/>
              </a:ext>
            </a:extLst>
          </p:cNvPr>
          <p:cNvSpPr txBox="1"/>
          <p:nvPr/>
        </p:nvSpPr>
        <p:spPr>
          <a:xfrm>
            <a:off x="323527" y="2780928"/>
            <a:ext cx="7284971" cy="461665"/>
          </a:xfrm>
          <a:prstGeom prst="rect">
            <a:avLst/>
          </a:prstGeom>
          <a:noFill/>
        </p:spPr>
        <p:txBody>
          <a:bodyPr wrap="square" rtlCol="0">
            <a:spAutoFit/>
          </a:bodyPr>
          <a:lstStyle/>
          <a:p>
            <a:r>
              <a:rPr lang="en-US" altLang="ja-JP" sz="2400" dirty="0">
                <a:solidFill>
                  <a:srgbClr val="C00000"/>
                </a:solidFill>
              </a:rPr>
              <a:t>2</a:t>
            </a:r>
            <a:r>
              <a:rPr kumimoji="1" lang="en-US" altLang="ja-JP" sz="2400" dirty="0">
                <a:solidFill>
                  <a:srgbClr val="C00000"/>
                </a:solidFill>
              </a:rPr>
              <a:t>. Low-energy and high intensity RI beam separator</a:t>
            </a:r>
            <a:endParaRPr kumimoji="1" lang="ja-JP" altLang="en-US" sz="2400" dirty="0">
              <a:solidFill>
                <a:srgbClr val="C00000"/>
              </a:solidFill>
            </a:endParaRPr>
          </a:p>
        </p:txBody>
      </p:sp>
      <p:sp>
        <p:nvSpPr>
          <p:cNvPr id="6" name="テキスト ボックス 5">
            <a:extLst>
              <a:ext uri="{FF2B5EF4-FFF2-40B4-BE49-F238E27FC236}">
                <a16:creationId xmlns:a16="http://schemas.microsoft.com/office/drawing/2014/main" id="{48CC5EF2-FB16-5620-3CB1-C01962CE7EB0}"/>
              </a:ext>
            </a:extLst>
          </p:cNvPr>
          <p:cNvSpPr txBox="1"/>
          <p:nvPr/>
        </p:nvSpPr>
        <p:spPr>
          <a:xfrm>
            <a:off x="323527" y="4526810"/>
            <a:ext cx="4968552" cy="461665"/>
          </a:xfrm>
          <a:prstGeom prst="rect">
            <a:avLst/>
          </a:prstGeom>
          <a:noFill/>
        </p:spPr>
        <p:txBody>
          <a:bodyPr wrap="square" rtlCol="0">
            <a:spAutoFit/>
          </a:bodyPr>
          <a:lstStyle/>
          <a:p>
            <a:r>
              <a:rPr kumimoji="1" lang="en-US" altLang="ja-JP" sz="2400" dirty="0">
                <a:solidFill>
                  <a:srgbClr val="C00000"/>
                </a:solidFill>
              </a:rPr>
              <a:t>3. Sharing of electron beam </a:t>
            </a:r>
            <a:r>
              <a:rPr lang="en-US" altLang="ja-JP" sz="2400" dirty="0">
                <a:solidFill>
                  <a:srgbClr val="C00000"/>
                </a:solidFill>
              </a:rPr>
              <a:t>driver</a:t>
            </a:r>
            <a:endParaRPr kumimoji="1" lang="ja-JP" altLang="en-US" sz="2400" dirty="0">
              <a:solidFill>
                <a:srgbClr val="C00000"/>
              </a:solidFill>
            </a:endParaRPr>
          </a:p>
        </p:txBody>
      </p:sp>
      <p:sp>
        <p:nvSpPr>
          <p:cNvPr id="7" name="テキスト ボックス 6">
            <a:extLst>
              <a:ext uri="{FF2B5EF4-FFF2-40B4-BE49-F238E27FC236}">
                <a16:creationId xmlns:a16="http://schemas.microsoft.com/office/drawing/2014/main" id="{AE8C5696-B55D-511D-F623-F69F263389C1}"/>
              </a:ext>
            </a:extLst>
          </p:cNvPr>
          <p:cNvSpPr txBox="1"/>
          <p:nvPr/>
        </p:nvSpPr>
        <p:spPr>
          <a:xfrm>
            <a:off x="323527" y="5466402"/>
            <a:ext cx="5112568" cy="461665"/>
          </a:xfrm>
          <a:prstGeom prst="rect">
            <a:avLst/>
          </a:prstGeom>
          <a:noFill/>
        </p:spPr>
        <p:txBody>
          <a:bodyPr wrap="square" rtlCol="0">
            <a:spAutoFit/>
          </a:bodyPr>
          <a:lstStyle/>
          <a:p>
            <a:r>
              <a:rPr kumimoji="1" lang="en-US" altLang="ja-JP" sz="2400" dirty="0">
                <a:solidFill>
                  <a:srgbClr val="C00000"/>
                </a:solidFill>
              </a:rPr>
              <a:t>4. Independent RI beam separator</a:t>
            </a:r>
            <a:endParaRPr kumimoji="1" lang="ja-JP" altLang="en-US" sz="2400" dirty="0">
              <a:solidFill>
                <a:srgbClr val="C00000"/>
              </a:solidFill>
            </a:endParaRPr>
          </a:p>
        </p:txBody>
      </p:sp>
      <p:sp>
        <p:nvSpPr>
          <p:cNvPr id="8" name="テキスト ボックス 7">
            <a:extLst>
              <a:ext uri="{FF2B5EF4-FFF2-40B4-BE49-F238E27FC236}">
                <a16:creationId xmlns:a16="http://schemas.microsoft.com/office/drawing/2014/main" id="{27681073-5FEB-B669-153D-74759258A1DB}"/>
              </a:ext>
            </a:extLst>
          </p:cNvPr>
          <p:cNvSpPr txBox="1"/>
          <p:nvPr/>
        </p:nvSpPr>
        <p:spPr>
          <a:xfrm>
            <a:off x="622680" y="2035586"/>
            <a:ext cx="3730317" cy="400110"/>
          </a:xfrm>
          <a:prstGeom prst="rect">
            <a:avLst/>
          </a:prstGeom>
          <a:noFill/>
        </p:spPr>
        <p:txBody>
          <a:bodyPr wrap="none" rtlCol="0">
            <a:spAutoFit/>
          </a:bodyPr>
          <a:lstStyle/>
          <a:p>
            <a:r>
              <a:rPr kumimoji="1" lang="en-US" altLang="ja-JP" sz="2000" dirty="0"/>
              <a:t>Photofission (Ex </a:t>
            </a:r>
            <a:r>
              <a:rPr kumimoji="1" lang="ja-JP" altLang="en-US" sz="2000" dirty="0"/>
              <a:t>～ </a:t>
            </a:r>
            <a:r>
              <a:rPr kumimoji="1" lang="en-US" altLang="ja-JP" sz="2000" dirty="0"/>
              <a:t>15 MeV) </a:t>
            </a:r>
            <a:r>
              <a:rPr kumimoji="1" lang="en-US" altLang="ja-JP" sz="2000" dirty="0">
                <a:sym typeface="Wingdings" panose="05000000000000000000" pitchFamily="2" charset="2"/>
              </a:rPr>
              <a:t></a:t>
            </a:r>
            <a:endParaRPr kumimoji="1" lang="ja-JP" altLang="en-US" sz="2000" dirty="0"/>
          </a:p>
        </p:txBody>
      </p:sp>
      <p:sp>
        <p:nvSpPr>
          <p:cNvPr id="9" name="テキスト ボックス 8">
            <a:extLst>
              <a:ext uri="{FF2B5EF4-FFF2-40B4-BE49-F238E27FC236}">
                <a16:creationId xmlns:a16="http://schemas.microsoft.com/office/drawing/2014/main" id="{5B01CEFD-982D-A8DB-5CC2-ACE42572D3C7}"/>
              </a:ext>
            </a:extLst>
          </p:cNvPr>
          <p:cNvSpPr txBox="1"/>
          <p:nvPr/>
        </p:nvSpPr>
        <p:spPr>
          <a:xfrm>
            <a:off x="622680" y="2405580"/>
            <a:ext cx="3584123" cy="400110"/>
          </a:xfrm>
          <a:prstGeom prst="rect">
            <a:avLst/>
          </a:prstGeom>
          <a:noFill/>
        </p:spPr>
        <p:txBody>
          <a:bodyPr wrap="none" rtlCol="0">
            <a:spAutoFit/>
          </a:bodyPr>
          <a:lstStyle/>
          <a:p>
            <a:r>
              <a:rPr kumimoji="1" lang="en-US" altLang="ja-JP" sz="2000" dirty="0"/>
              <a:t>Thicker target can be applied.</a:t>
            </a:r>
            <a:endParaRPr kumimoji="1" lang="ja-JP" altLang="en-US" sz="2000" dirty="0"/>
          </a:p>
        </p:txBody>
      </p:sp>
      <p:sp>
        <p:nvSpPr>
          <p:cNvPr id="10" name="テキスト ボックス 9">
            <a:extLst>
              <a:ext uri="{FF2B5EF4-FFF2-40B4-BE49-F238E27FC236}">
                <a16:creationId xmlns:a16="http://schemas.microsoft.com/office/drawing/2014/main" id="{90DEC984-0244-57B4-6071-E15C3A9AF8D1}"/>
              </a:ext>
            </a:extLst>
          </p:cNvPr>
          <p:cNvSpPr txBox="1"/>
          <p:nvPr/>
        </p:nvSpPr>
        <p:spPr>
          <a:xfrm>
            <a:off x="622680" y="5979945"/>
            <a:ext cx="3245056" cy="400110"/>
          </a:xfrm>
          <a:prstGeom prst="rect">
            <a:avLst/>
          </a:prstGeom>
          <a:noFill/>
        </p:spPr>
        <p:txBody>
          <a:bodyPr wrap="none" rtlCol="0">
            <a:spAutoFit/>
          </a:bodyPr>
          <a:lstStyle/>
          <a:p>
            <a:r>
              <a:rPr kumimoji="1" lang="en-US" altLang="ja-JP" sz="2000" dirty="0"/>
              <a:t>Complementary to </a:t>
            </a:r>
            <a:r>
              <a:rPr kumimoji="1" lang="en-US" altLang="ja-JP" sz="2000" dirty="0" err="1"/>
              <a:t>BigRIPS</a:t>
            </a:r>
            <a:endParaRPr kumimoji="1" lang="ja-JP" altLang="en-US" sz="2000" dirty="0"/>
          </a:p>
        </p:txBody>
      </p:sp>
      <p:sp>
        <p:nvSpPr>
          <p:cNvPr id="11" name="テキスト ボックス 10">
            <a:extLst>
              <a:ext uri="{FF2B5EF4-FFF2-40B4-BE49-F238E27FC236}">
                <a16:creationId xmlns:a16="http://schemas.microsoft.com/office/drawing/2014/main" id="{D10F38EC-D959-2609-2C99-0A17635D8FF6}"/>
              </a:ext>
            </a:extLst>
          </p:cNvPr>
          <p:cNvSpPr txBox="1"/>
          <p:nvPr/>
        </p:nvSpPr>
        <p:spPr>
          <a:xfrm>
            <a:off x="657185" y="5012883"/>
            <a:ext cx="7147278" cy="400110"/>
          </a:xfrm>
          <a:prstGeom prst="rect">
            <a:avLst/>
          </a:prstGeom>
          <a:noFill/>
        </p:spPr>
        <p:txBody>
          <a:bodyPr wrap="none" rtlCol="0">
            <a:spAutoFit/>
          </a:bodyPr>
          <a:lstStyle/>
          <a:p>
            <a:r>
              <a:rPr kumimoji="1" lang="en-US" altLang="ja-JP" sz="2000" dirty="0"/>
              <a:t>Shared use with the injection </a:t>
            </a:r>
            <a:r>
              <a:rPr lang="en-US" altLang="ja-JP" sz="2000" dirty="0"/>
              <a:t>to </a:t>
            </a:r>
            <a:r>
              <a:rPr kumimoji="1" lang="en-US" altLang="ja-JP" sz="2000" dirty="0"/>
              <a:t>storage ring </a:t>
            </a:r>
            <a:r>
              <a:rPr kumimoji="1" lang="en-US" altLang="ja-JP" sz="2000" dirty="0">
                <a:sym typeface="Wingdings" panose="05000000000000000000" pitchFamily="2" charset="2"/>
              </a:rPr>
              <a:t> Cost effective</a:t>
            </a:r>
            <a:endParaRPr kumimoji="1" lang="ja-JP" altLang="en-US" sz="2000" dirty="0"/>
          </a:p>
        </p:txBody>
      </p:sp>
      <p:sp>
        <p:nvSpPr>
          <p:cNvPr id="12" name="テキスト ボックス 11">
            <a:extLst>
              <a:ext uri="{FF2B5EF4-FFF2-40B4-BE49-F238E27FC236}">
                <a16:creationId xmlns:a16="http://schemas.microsoft.com/office/drawing/2014/main" id="{47C2C0F3-03D6-4567-3201-D96F42E11C5F}"/>
              </a:ext>
            </a:extLst>
          </p:cNvPr>
          <p:cNvSpPr txBox="1"/>
          <p:nvPr/>
        </p:nvSpPr>
        <p:spPr>
          <a:xfrm>
            <a:off x="719692" y="3705645"/>
            <a:ext cx="4720716" cy="796757"/>
          </a:xfrm>
          <a:prstGeom prst="rect">
            <a:avLst/>
          </a:prstGeom>
          <a:noFill/>
        </p:spPr>
        <p:txBody>
          <a:bodyPr wrap="none" rtlCol="0">
            <a:spAutoFit/>
          </a:bodyPr>
          <a:lstStyle/>
          <a:p>
            <a:pPr>
              <a:lnSpc>
                <a:spcPct val="120000"/>
              </a:lnSpc>
            </a:pPr>
            <a:r>
              <a:rPr lang="en-US" altLang="ja-JP" sz="2000" dirty="0"/>
              <a:t>First electron-beam ISOL facility in Japan</a:t>
            </a:r>
          </a:p>
          <a:p>
            <a:pPr>
              <a:lnSpc>
                <a:spcPct val="120000"/>
              </a:lnSpc>
            </a:pPr>
            <a:r>
              <a:rPr kumimoji="1" lang="en-US" altLang="ja-JP" sz="2000" dirty="0"/>
              <a:t>First full-scale ISOL facility in RIKEN</a:t>
            </a:r>
            <a:endParaRPr kumimoji="1" lang="ja-JP" altLang="en-US" sz="2000" dirty="0"/>
          </a:p>
        </p:txBody>
      </p:sp>
      <p:sp>
        <p:nvSpPr>
          <p:cNvPr id="14" name="テキスト ボックス 13">
            <a:extLst>
              <a:ext uri="{FF2B5EF4-FFF2-40B4-BE49-F238E27FC236}">
                <a16:creationId xmlns:a16="http://schemas.microsoft.com/office/drawing/2014/main" id="{6074B52D-FD20-06D5-E789-82A71190AACC}"/>
              </a:ext>
            </a:extLst>
          </p:cNvPr>
          <p:cNvSpPr txBox="1"/>
          <p:nvPr/>
        </p:nvSpPr>
        <p:spPr>
          <a:xfrm>
            <a:off x="790770" y="3311018"/>
            <a:ext cx="6062917" cy="369332"/>
          </a:xfrm>
          <a:prstGeom prst="rect">
            <a:avLst/>
          </a:prstGeom>
          <a:noFill/>
          <a:ln w="19050">
            <a:solidFill>
              <a:schemeClr val="tx1"/>
            </a:solidFill>
          </a:ln>
        </p:spPr>
        <p:txBody>
          <a:bodyPr wrap="square" rtlCol="0">
            <a:spAutoFit/>
          </a:bodyPr>
          <a:lstStyle/>
          <a:p>
            <a:r>
              <a:rPr kumimoji="1" lang="en-US" altLang="ja-JP" dirty="0"/>
              <a:t>1 kW e-beam + U 30g  </a:t>
            </a:r>
            <a:r>
              <a:rPr lang="en-US" altLang="ja-JP" dirty="0">
                <a:sym typeface="Wingdings" panose="05000000000000000000" pitchFamily="2" charset="2"/>
              </a:rPr>
              <a:t> 10</a:t>
            </a:r>
            <a:r>
              <a:rPr lang="en-US" altLang="ja-JP" baseline="30000" dirty="0">
                <a:sym typeface="Wingdings" panose="05000000000000000000" pitchFamily="2" charset="2"/>
              </a:rPr>
              <a:t>11</a:t>
            </a:r>
            <a:r>
              <a:rPr lang="en-US" altLang="ja-JP" dirty="0">
                <a:sym typeface="Wingdings" panose="05000000000000000000" pitchFamily="2" charset="2"/>
              </a:rPr>
              <a:t> fissions/sec (</a:t>
            </a:r>
            <a:r>
              <a:rPr lang="en-US" altLang="ja-JP" baseline="30000" dirty="0">
                <a:sym typeface="Wingdings" panose="05000000000000000000" pitchFamily="2" charset="2"/>
              </a:rPr>
              <a:t>132</a:t>
            </a:r>
            <a:r>
              <a:rPr lang="en-US" altLang="ja-JP" dirty="0">
                <a:sym typeface="Wingdings" panose="05000000000000000000" pitchFamily="2" charset="2"/>
              </a:rPr>
              <a:t>Sn 10</a:t>
            </a:r>
            <a:r>
              <a:rPr lang="en-US" altLang="ja-JP" baseline="30000" dirty="0">
                <a:sym typeface="Wingdings" panose="05000000000000000000" pitchFamily="2" charset="2"/>
              </a:rPr>
              <a:t>9</a:t>
            </a:r>
            <a:r>
              <a:rPr lang="en-US" altLang="ja-JP" dirty="0">
                <a:sym typeface="Wingdings" panose="05000000000000000000" pitchFamily="2" charset="2"/>
              </a:rPr>
              <a:t>/sec)</a:t>
            </a:r>
            <a:endParaRPr kumimoji="1" lang="ja-JP" altLang="en-US" dirty="0"/>
          </a:p>
        </p:txBody>
      </p:sp>
      <p:sp>
        <p:nvSpPr>
          <p:cNvPr id="15" name="テキスト ボックス 14">
            <a:extLst>
              <a:ext uri="{FF2B5EF4-FFF2-40B4-BE49-F238E27FC236}">
                <a16:creationId xmlns:a16="http://schemas.microsoft.com/office/drawing/2014/main" id="{4F540E3E-1622-10EE-36F8-3B6297A545AF}"/>
              </a:ext>
            </a:extLst>
          </p:cNvPr>
          <p:cNvSpPr txBox="1"/>
          <p:nvPr/>
        </p:nvSpPr>
        <p:spPr>
          <a:xfrm>
            <a:off x="4299634" y="1914027"/>
            <a:ext cx="4077450" cy="707886"/>
          </a:xfrm>
          <a:prstGeom prst="rect">
            <a:avLst/>
          </a:prstGeom>
          <a:noFill/>
          <a:ln w="19050">
            <a:solidFill>
              <a:schemeClr val="tx1"/>
            </a:solidFill>
          </a:ln>
        </p:spPr>
        <p:txBody>
          <a:bodyPr wrap="square">
            <a:spAutoFit/>
          </a:bodyPr>
          <a:lstStyle/>
          <a:p>
            <a:r>
              <a:rPr kumimoji="1" lang="en-US" altLang="ja-JP" sz="2000" dirty="0">
                <a:sym typeface="Wingdings" panose="05000000000000000000" pitchFamily="2" charset="2"/>
              </a:rPr>
              <a:t>More neutron rich unstable nuclei than proton beam</a:t>
            </a:r>
            <a:endParaRPr lang="ja-JP" altLang="en-US" sz="2000" dirty="0"/>
          </a:p>
        </p:txBody>
      </p:sp>
      <p:sp>
        <p:nvSpPr>
          <p:cNvPr id="18" name="正方形/長方形 17">
            <a:extLst>
              <a:ext uri="{FF2B5EF4-FFF2-40B4-BE49-F238E27FC236}">
                <a16:creationId xmlns:a16="http://schemas.microsoft.com/office/drawing/2014/main" id="{B60E0C74-6C5B-D391-2BB9-F4429A865A08}"/>
              </a:ext>
            </a:extLst>
          </p:cNvPr>
          <p:cNvSpPr/>
          <p:nvPr/>
        </p:nvSpPr>
        <p:spPr>
          <a:xfrm>
            <a:off x="197963" y="1567572"/>
            <a:ext cx="8790495" cy="3845421"/>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224337542"/>
      </p:ext>
    </p:extLst>
  </p:cSld>
  <p:clrMapOvr>
    <a:masterClrMapping/>
  </p:clrMapOvr>
  <mc:AlternateContent xmlns:mc="http://schemas.openxmlformats.org/markup-compatibility/2006" xmlns:p14="http://schemas.microsoft.com/office/powerpoint/2010/main">
    <mc:Choice Requires="p14">
      <p:transition spd="slow" p14:dur="2000" advTm="8816"/>
    </mc:Choice>
    <mc:Fallback xmlns="">
      <p:transition spd="slow" advTm="881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557E403-CF6F-1491-E23A-E36DD30ED312}"/>
              </a:ext>
            </a:extLst>
          </p:cNvPr>
          <p:cNvSpPr>
            <a:spLocks noGrp="1"/>
          </p:cNvSpPr>
          <p:nvPr>
            <p:ph type="sldNum" sz="quarter" idx="12"/>
          </p:nvPr>
        </p:nvSpPr>
        <p:spPr/>
        <p:txBody>
          <a:bodyPr/>
          <a:lstStyle/>
          <a:p>
            <a:fld id="{78A43CBD-4E66-4A6A-964F-BCBA6D9AB3B8}" type="slidenum">
              <a:rPr kumimoji="1" lang="ja-JP" altLang="en-US" smtClean="0"/>
              <a:t>8</a:t>
            </a:fld>
            <a:endParaRPr kumimoji="1" lang="ja-JP" altLang="en-US"/>
          </a:p>
        </p:txBody>
      </p:sp>
      <p:sp>
        <p:nvSpPr>
          <p:cNvPr id="3" name="テキスト ボックス 2">
            <a:extLst>
              <a:ext uri="{FF2B5EF4-FFF2-40B4-BE49-F238E27FC236}">
                <a16:creationId xmlns:a16="http://schemas.microsoft.com/office/drawing/2014/main" id="{3FB122DF-10D5-3DCC-C56E-1545330DFB71}"/>
              </a:ext>
            </a:extLst>
          </p:cNvPr>
          <p:cNvSpPr txBox="1"/>
          <p:nvPr/>
        </p:nvSpPr>
        <p:spPr>
          <a:xfrm>
            <a:off x="3131840" y="476672"/>
            <a:ext cx="2504212" cy="584775"/>
          </a:xfrm>
          <a:prstGeom prst="rect">
            <a:avLst/>
          </a:prstGeom>
          <a:noFill/>
        </p:spPr>
        <p:txBody>
          <a:bodyPr wrap="none" rtlCol="0">
            <a:spAutoFit/>
          </a:bodyPr>
          <a:lstStyle/>
          <a:p>
            <a:r>
              <a:rPr lang="en-US" altLang="ja-JP" sz="3200" dirty="0"/>
              <a:t>2</a:t>
            </a:r>
            <a:r>
              <a:rPr kumimoji="1" lang="en-US" altLang="ja-JP" sz="3200" dirty="0"/>
              <a:t>. ERIS setup</a:t>
            </a:r>
            <a:endParaRPr kumimoji="1" lang="ja-JP" altLang="en-US" sz="3200" dirty="0"/>
          </a:p>
        </p:txBody>
      </p:sp>
      <p:grpSp>
        <p:nvGrpSpPr>
          <p:cNvPr id="21" name="グループ化 20">
            <a:extLst>
              <a:ext uri="{FF2B5EF4-FFF2-40B4-BE49-F238E27FC236}">
                <a16:creationId xmlns:a16="http://schemas.microsoft.com/office/drawing/2014/main" id="{7104753E-A5A9-A547-D0AC-7D277F1E4498}"/>
              </a:ext>
            </a:extLst>
          </p:cNvPr>
          <p:cNvGrpSpPr/>
          <p:nvPr/>
        </p:nvGrpSpPr>
        <p:grpSpPr>
          <a:xfrm>
            <a:off x="2021069" y="1731231"/>
            <a:ext cx="3876033" cy="2880000"/>
            <a:chOff x="507761" y="3459193"/>
            <a:chExt cx="3876033" cy="2880000"/>
          </a:xfrm>
        </p:grpSpPr>
        <p:pic>
          <p:nvPicPr>
            <p:cNvPr id="7" name="Picture 2" descr="C:\Users\oonishi\Desktop\P1030879.png">
              <a:extLst>
                <a:ext uri="{FF2B5EF4-FFF2-40B4-BE49-F238E27FC236}">
                  <a16:creationId xmlns:a16="http://schemas.microsoft.com/office/drawing/2014/main" id="{61F2D07D-C570-6E29-25D4-34B2E7A1C0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761" y="3459193"/>
              <a:ext cx="3840002" cy="288000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5A9236AD-4572-FE1B-1F3A-8EED8262FAE3}"/>
                </a:ext>
              </a:extLst>
            </p:cNvPr>
            <p:cNvSpPr txBox="1"/>
            <p:nvPr/>
          </p:nvSpPr>
          <p:spPr>
            <a:xfrm>
              <a:off x="3062598" y="4800682"/>
              <a:ext cx="1321196" cy="646331"/>
            </a:xfrm>
            <a:prstGeom prst="rect">
              <a:avLst/>
            </a:prstGeom>
            <a:noFill/>
          </p:spPr>
          <p:txBody>
            <a:bodyPr wrap="none" rtlCol="0">
              <a:spAutoFit/>
            </a:bodyPr>
            <a:lstStyle/>
            <a:p>
              <a:r>
                <a:rPr lang="en-US" altLang="ja-JP" dirty="0">
                  <a:solidFill>
                    <a:schemeClr val="bg1"/>
                  </a:solidFill>
                </a:rPr>
                <a:t>Target&amp;</a:t>
              </a:r>
            </a:p>
            <a:p>
              <a:r>
                <a:rPr lang="en-US" altLang="ja-JP" dirty="0">
                  <a:solidFill>
                    <a:schemeClr val="bg1"/>
                  </a:solidFill>
                </a:rPr>
                <a:t>Ion Source</a:t>
              </a:r>
              <a:endParaRPr kumimoji="1" lang="ja-JP" altLang="en-US" dirty="0">
                <a:solidFill>
                  <a:schemeClr val="bg1"/>
                </a:solidFill>
              </a:endParaRPr>
            </a:p>
          </p:txBody>
        </p:sp>
        <p:cxnSp>
          <p:nvCxnSpPr>
            <p:cNvPr id="9" name="直線矢印コネクタ 8">
              <a:extLst>
                <a:ext uri="{FF2B5EF4-FFF2-40B4-BE49-F238E27FC236}">
                  <a16:creationId xmlns:a16="http://schemas.microsoft.com/office/drawing/2014/main" id="{1DA20CCF-1200-112F-2A93-10D053BA9387}"/>
                </a:ext>
              </a:extLst>
            </p:cNvPr>
            <p:cNvCxnSpPr>
              <a:cxnSpLocks/>
            </p:cNvCxnSpPr>
            <p:nvPr/>
          </p:nvCxnSpPr>
          <p:spPr>
            <a:xfrm flipV="1">
              <a:off x="2100012" y="5385480"/>
              <a:ext cx="687255" cy="314507"/>
            </a:xfrm>
            <a:prstGeom prst="straightConnector1">
              <a:avLst/>
            </a:prstGeom>
            <a:ln w="53975">
              <a:solidFill>
                <a:srgbClr val="9966FF"/>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688FB3C9-4A12-A54D-67D7-C53E3B7746C1}"/>
                </a:ext>
              </a:extLst>
            </p:cNvPr>
            <p:cNvCxnSpPr>
              <a:cxnSpLocks/>
            </p:cNvCxnSpPr>
            <p:nvPr/>
          </p:nvCxnSpPr>
          <p:spPr>
            <a:xfrm flipH="1" flipV="1">
              <a:off x="1786352" y="4343462"/>
              <a:ext cx="641410" cy="634323"/>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89B34938-1A39-C00B-33FB-EDE33EF741A9}"/>
                </a:ext>
              </a:extLst>
            </p:cNvPr>
            <p:cNvCxnSpPr>
              <a:cxnSpLocks/>
            </p:cNvCxnSpPr>
            <p:nvPr/>
          </p:nvCxnSpPr>
          <p:spPr>
            <a:xfrm flipV="1">
              <a:off x="1680669" y="4081676"/>
              <a:ext cx="526710" cy="208853"/>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5D9D702D-D601-0B09-8DC2-354BFAE74157}"/>
                </a:ext>
              </a:extLst>
            </p:cNvPr>
            <p:cNvSpPr txBox="1"/>
            <p:nvPr/>
          </p:nvSpPr>
          <p:spPr>
            <a:xfrm>
              <a:off x="1090723" y="4418662"/>
              <a:ext cx="902811" cy="307777"/>
            </a:xfrm>
            <a:prstGeom prst="rect">
              <a:avLst/>
            </a:prstGeom>
            <a:noFill/>
          </p:spPr>
          <p:txBody>
            <a:bodyPr wrap="none" rtlCol="0">
              <a:spAutoFit/>
            </a:bodyPr>
            <a:lstStyle/>
            <a:p>
              <a:r>
                <a:rPr kumimoji="1" lang="en-US" altLang="ja-JP" sz="1400" b="1" dirty="0">
                  <a:solidFill>
                    <a:srgbClr val="FF0000"/>
                  </a:solidFill>
                </a:rPr>
                <a:t>RI beam</a:t>
              </a:r>
              <a:endParaRPr kumimoji="1" lang="ja-JP" altLang="en-US" b="1" dirty="0">
                <a:solidFill>
                  <a:srgbClr val="FF0000"/>
                </a:solidFill>
              </a:endParaRPr>
            </a:p>
          </p:txBody>
        </p:sp>
        <p:sp>
          <p:nvSpPr>
            <p:cNvPr id="13" name="テキスト ボックス 12">
              <a:extLst>
                <a:ext uri="{FF2B5EF4-FFF2-40B4-BE49-F238E27FC236}">
                  <a16:creationId xmlns:a16="http://schemas.microsoft.com/office/drawing/2014/main" id="{B64B1579-52B6-974F-CE03-DAAFCF194705}"/>
                </a:ext>
              </a:extLst>
            </p:cNvPr>
            <p:cNvSpPr txBox="1"/>
            <p:nvPr/>
          </p:nvSpPr>
          <p:spPr>
            <a:xfrm rot="20303156">
              <a:off x="2156215" y="5504600"/>
              <a:ext cx="862737" cy="307777"/>
            </a:xfrm>
            <a:prstGeom prst="rect">
              <a:avLst/>
            </a:prstGeom>
            <a:noFill/>
          </p:spPr>
          <p:txBody>
            <a:bodyPr wrap="none" rtlCol="0">
              <a:spAutoFit/>
            </a:bodyPr>
            <a:lstStyle/>
            <a:p>
              <a:r>
                <a:rPr lang="en-US" altLang="ja-JP" sz="1400" b="1" dirty="0">
                  <a:solidFill>
                    <a:srgbClr val="9966FF"/>
                  </a:solidFill>
                </a:rPr>
                <a:t>e-</a:t>
              </a:r>
              <a:r>
                <a:rPr kumimoji="1" lang="en-US" altLang="ja-JP" sz="1400" b="1" dirty="0">
                  <a:solidFill>
                    <a:srgbClr val="9966FF"/>
                  </a:solidFill>
                </a:rPr>
                <a:t>beam</a:t>
              </a:r>
              <a:endParaRPr kumimoji="1" lang="ja-JP" altLang="en-US" b="1" dirty="0">
                <a:solidFill>
                  <a:srgbClr val="9966FF"/>
                </a:solidFill>
              </a:endParaRPr>
            </a:p>
          </p:txBody>
        </p:sp>
      </p:grpSp>
      <p:sp>
        <p:nvSpPr>
          <p:cNvPr id="19" name="テキスト ボックス 18">
            <a:extLst>
              <a:ext uri="{FF2B5EF4-FFF2-40B4-BE49-F238E27FC236}">
                <a16:creationId xmlns:a16="http://schemas.microsoft.com/office/drawing/2014/main" id="{B240C062-4647-F16B-E5C2-63269DB3B187}"/>
              </a:ext>
            </a:extLst>
          </p:cNvPr>
          <p:cNvSpPr txBox="1"/>
          <p:nvPr/>
        </p:nvSpPr>
        <p:spPr>
          <a:xfrm>
            <a:off x="1521600" y="4808815"/>
            <a:ext cx="7137610" cy="1938992"/>
          </a:xfrm>
          <a:prstGeom prst="rect">
            <a:avLst/>
          </a:prstGeom>
          <a:noFill/>
        </p:spPr>
        <p:txBody>
          <a:bodyPr wrap="square" rtlCol="0">
            <a:spAutoFit/>
          </a:bodyPr>
          <a:lstStyle/>
          <a:p>
            <a:r>
              <a:rPr lang="en-US" altLang="ja-JP" sz="2000" dirty="0"/>
              <a:t>2009	Construction start</a:t>
            </a:r>
          </a:p>
          <a:p>
            <a:pPr marL="457200" indent="-457200">
              <a:buAutoNum type="arabicPlain" startAt="2011"/>
            </a:pPr>
            <a:r>
              <a:rPr kumimoji="1" lang="en-US" altLang="ja-JP" sz="2000" dirty="0"/>
              <a:t>     Commissioning &amp; Uranium target production</a:t>
            </a:r>
          </a:p>
          <a:p>
            <a:r>
              <a:rPr kumimoji="1" lang="en-US" altLang="ja-JP" sz="2000" dirty="0"/>
              <a:t>2013     First RI beam produced by uranium photo-fission</a:t>
            </a:r>
          </a:p>
          <a:p>
            <a:r>
              <a:rPr kumimoji="1" lang="en-US" altLang="ja-JP" sz="2000" dirty="0"/>
              <a:t>2016	Grid operation for pre-stacking</a:t>
            </a:r>
          </a:p>
          <a:p>
            <a:r>
              <a:rPr kumimoji="1" lang="en-US" altLang="ja-JP" sz="2000" dirty="0"/>
              <a:t>2017	Surface ionization type ion source</a:t>
            </a:r>
          </a:p>
          <a:p>
            <a:r>
              <a:rPr lang="en-US" altLang="ja-JP" sz="2000" dirty="0"/>
              <a:t>2022	e-RI scattering experiment using online-produced RI</a:t>
            </a:r>
            <a:endParaRPr kumimoji="1" lang="en-US" altLang="ja-JP" sz="2000" dirty="0"/>
          </a:p>
        </p:txBody>
      </p:sp>
      <p:sp>
        <p:nvSpPr>
          <p:cNvPr id="20" name="テキスト ボックス 19">
            <a:extLst>
              <a:ext uri="{FF2B5EF4-FFF2-40B4-BE49-F238E27FC236}">
                <a16:creationId xmlns:a16="http://schemas.microsoft.com/office/drawing/2014/main" id="{FEDE0786-90E3-C6F2-8346-194697112342}"/>
              </a:ext>
            </a:extLst>
          </p:cNvPr>
          <p:cNvSpPr txBox="1"/>
          <p:nvPr/>
        </p:nvSpPr>
        <p:spPr>
          <a:xfrm>
            <a:off x="1457447" y="1202204"/>
            <a:ext cx="6603539" cy="461665"/>
          </a:xfrm>
          <a:prstGeom prst="rect">
            <a:avLst/>
          </a:prstGeom>
          <a:noFill/>
        </p:spPr>
        <p:txBody>
          <a:bodyPr wrap="none" rtlCol="0">
            <a:spAutoFit/>
          </a:bodyPr>
          <a:lstStyle/>
          <a:p>
            <a:r>
              <a:rPr kumimoji="1" lang="en-US" altLang="ja-JP" sz="2400" dirty="0"/>
              <a:t>Production target + Ion source + Transport line</a:t>
            </a:r>
            <a:endParaRPr kumimoji="1" lang="ja-JP" altLang="en-US" sz="2400" dirty="0"/>
          </a:p>
        </p:txBody>
      </p:sp>
      <p:grpSp>
        <p:nvGrpSpPr>
          <p:cNvPr id="4" name="グループ化 3">
            <a:extLst>
              <a:ext uri="{FF2B5EF4-FFF2-40B4-BE49-F238E27FC236}">
                <a16:creationId xmlns:a16="http://schemas.microsoft.com/office/drawing/2014/main" id="{9C8429FB-7C48-CE94-8D00-728910EE6697}"/>
              </a:ext>
            </a:extLst>
          </p:cNvPr>
          <p:cNvGrpSpPr/>
          <p:nvPr/>
        </p:nvGrpSpPr>
        <p:grpSpPr>
          <a:xfrm>
            <a:off x="5861071" y="1731231"/>
            <a:ext cx="1799984" cy="2688222"/>
            <a:chOff x="3738339" y="4313215"/>
            <a:chExt cx="2399999" cy="3584328"/>
          </a:xfrm>
        </p:grpSpPr>
        <p:grpSp>
          <p:nvGrpSpPr>
            <p:cNvPr id="5" name="グループ化 4">
              <a:extLst>
                <a:ext uri="{FF2B5EF4-FFF2-40B4-BE49-F238E27FC236}">
                  <a16:creationId xmlns:a16="http://schemas.microsoft.com/office/drawing/2014/main" id="{FA3AD6A9-1682-7FA4-0436-B443A4657E67}"/>
                </a:ext>
              </a:extLst>
            </p:cNvPr>
            <p:cNvGrpSpPr/>
            <p:nvPr/>
          </p:nvGrpSpPr>
          <p:grpSpPr>
            <a:xfrm>
              <a:off x="3738339" y="4313215"/>
              <a:ext cx="2399999" cy="1887622"/>
              <a:chOff x="5385937" y="2419910"/>
              <a:chExt cx="2399999" cy="1887622"/>
            </a:xfrm>
          </p:grpSpPr>
          <p:pic>
            <p:nvPicPr>
              <p:cNvPr id="15" name="Picture 2" descr="C:\Users\oonishi\Desktop\P1030614.png">
                <a:extLst>
                  <a:ext uri="{FF2B5EF4-FFF2-40B4-BE49-F238E27FC236}">
                    <a16:creationId xmlns:a16="http://schemas.microsoft.com/office/drawing/2014/main" id="{97A1F98B-FF34-9D0E-2924-7B1411286E9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5937" y="2419910"/>
                <a:ext cx="2399999" cy="1800000"/>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52AE0223-0704-25AD-9E1A-8EE39F3D48EE}"/>
                  </a:ext>
                </a:extLst>
              </p:cNvPr>
              <p:cNvSpPr txBox="1"/>
              <p:nvPr/>
            </p:nvSpPr>
            <p:spPr>
              <a:xfrm>
                <a:off x="5556760" y="3815085"/>
                <a:ext cx="2229176" cy="492447"/>
              </a:xfrm>
              <a:prstGeom prst="rect">
                <a:avLst/>
              </a:prstGeom>
              <a:noFill/>
            </p:spPr>
            <p:txBody>
              <a:bodyPr wrap="none" rtlCol="0">
                <a:spAutoFit/>
              </a:bodyPr>
              <a:lstStyle/>
              <a:p>
                <a:r>
                  <a:rPr kumimoji="1" lang="en-US" altLang="ja-JP" dirty="0" err="1">
                    <a:solidFill>
                      <a:schemeClr val="bg1"/>
                    </a:solidFill>
                  </a:rPr>
                  <a:t>Target&amp;Heater</a:t>
                </a:r>
                <a:endParaRPr kumimoji="1" lang="ja-JP" altLang="en-US" dirty="0">
                  <a:solidFill>
                    <a:schemeClr val="bg1"/>
                  </a:solidFill>
                </a:endParaRPr>
              </a:p>
            </p:txBody>
          </p:sp>
        </p:grpSp>
        <p:pic>
          <p:nvPicPr>
            <p:cNvPr id="6" name="Picture 3" descr="C:\Users\oonishi\Desktop\P1030631.png">
              <a:extLst>
                <a:ext uri="{FF2B5EF4-FFF2-40B4-BE49-F238E27FC236}">
                  <a16:creationId xmlns:a16="http://schemas.microsoft.com/office/drawing/2014/main" id="{37B426D1-B575-761A-26E4-0B0CA0AD5FB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55248" y="6110225"/>
              <a:ext cx="2383090" cy="1787318"/>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6FAFB963-09C2-4C98-473F-61B9937C9E99}"/>
                </a:ext>
              </a:extLst>
            </p:cNvPr>
            <p:cNvSpPr txBox="1"/>
            <p:nvPr/>
          </p:nvSpPr>
          <p:spPr>
            <a:xfrm>
              <a:off x="5064798" y="7478538"/>
              <a:ext cx="915634" cy="369333"/>
            </a:xfrm>
            <a:prstGeom prst="rect">
              <a:avLst/>
            </a:prstGeom>
            <a:noFill/>
          </p:spPr>
          <p:txBody>
            <a:bodyPr wrap="none" rtlCol="0">
              <a:spAutoFit/>
            </a:bodyPr>
            <a:lstStyle/>
            <a:p>
              <a:r>
                <a:rPr lang="en-US" altLang="ja-JP" dirty="0">
                  <a:solidFill>
                    <a:schemeClr val="bg1"/>
                  </a:solidFill>
                </a:rPr>
                <a:t>2000</a:t>
              </a:r>
              <a:r>
                <a:rPr lang="ja-JP" altLang="en-US" dirty="0">
                  <a:solidFill>
                    <a:schemeClr val="bg1"/>
                  </a:solidFill>
                </a:rPr>
                <a:t>℃</a:t>
              </a:r>
              <a:endParaRPr kumimoji="1" lang="ja-JP" altLang="en-US" dirty="0">
                <a:solidFill>
                  <a:schemeClr val="bg1"/>
                </a:solidFill>
              </a:endParaRPr>
            </a:p>
          </p:txBody>
        </p:sp>
      </p:grpSp>
    </p:spTree>
    <p:custDataLst>
      <p:tags r:id="rId1"/>
    </p:custDataLst>
    <p:extLst>
      <p:ext uri="{BB962C8B-B14F-4D97-AF65-F5344CB8AC3E}">
        <p14:creationId xmlns:p14="http://schemas.microsoft.com/office/powerpoint/2010/main" val="4028119078"/>
      </p:ext>
    </p:extLst>
  </p:cSld>
  <p:clrMapOvr>
    <a:masterClrMapping/>
  </p:clrMapOvr>
  <mc:AlternateContent xmlns:mc="http://schemas.openxmlformats.org/markup-compatibility/2006" xmlns:p14="http://schemas.microsoft.com/office/powerpoint/2010/main">
    <mc:Choice Requires="p14">
      <p:transition spd="slow" p14:dur="2000" advTm="61137"/>
    </mc:Choice>
    <mc:Fallback xmlns="">
      <p:transition spd="slow" advTm="61137"/>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7.9"/>
</p:tagLst>
</file>

<file path=ppt/tags/tag2.xml><?xml version="1.0" encoding="utf-8"?>
<p:tagLst xmlns:a="http://schemas.openxmlformats.org/drawingml/2006/main" xmlns:r="http://schemas.openxmlformats.org/officeDocument/2006/relationships" xmlns:p="http://schemas.openxmlformats.org/presentationml/2006/main">
  <p:tag name="TIMING" val="|43.5"/>
</p:tagLst>
</file>

<file path=ppt/tags/tag3.xml><?xml version="1.0" encoding="utf-8"?>
<p:tagLst xmlns:a="http://schemas.openxmlformats.org/drawingml/2006/main" xmlns:r="http://schemas.openxmlformats.org/officeDocument/2006/relationships" xmlns:p="http://schemas.openxmlformats.org/presentationml/2006/main">
  <p:tag name="TIMING" val="|35.1"/>
</p:tagLst>
</file>

<file path=ppt/tags/tag4.xml><?xml version="1.0" encoding="utf-8"?>
<p:tagLst xmlns:a="http://schemas.openxmlformats.org/drawingml/2006/main" xmlns:r="http://schemas.openxmlformats.org/officeDocument/2006/relationships" xmlns:p="http://schemas.openxmlformats.org/presentationml/2006/main">
  <p:tag name="TIMING" val="|42.7"/>
</p:tagLst>
</file>

<file path=ppt/tags/tag5.xml><?xml version="1.0" encoding="utf-8"?>
<p:tagLst xmlns:a="http://schemas.openxmlformats.org/drawingml/2006/main" xmlns:r="http://schemas.openxmlformats.org/officeDocument/2006/relationships" xmlns:p="http://schemas.openxmlformats.org/presentationml/2006/main">
  <p:tag name="TIMING" val="|37.4|6.6"/>
</p:tagLst>
</file>

<file path=ppt/tags/tag6.xml><?xml version="1.0" encoding="utf-8"?>
<p:tagLst xmlns:a="http://schemas.openxmlformats.org/drawingml/2006/main" xmlns:r="http://schemas.openxmlformats.org/officeDocument/2006/relationships" xmlns:p="http://schemas.openxmlformats.org/presentationml/2006/main">
  <p:tag name="TIMING" val="|36.3|37.4"/>
</p:tagLst>
</file>

<file path=ppt/tags/tag7.xml><?xml version="1.0" encoding="utf-8"?>
<p:tagLst xmlns:a="http://schemas.openxmlformats.org/drawingml/2006/main" xmlns:r="http://schemas.openxmlformats.org/officeDocument/2006/relationships" xmlns:p="http://schemas.openxmlformats.org/presentationml/2006/main">
  <p:tag name="TIMING" val="|0.3"/>
</p:tagLst>
</file>

<file path=ppt/theme/theme1.xml><?xml version="1.0" encoding="utf-8"?>
<a:theme xmlns:a="http://schemas.openxmlformats.org/drawingml/2006/main" name="仁科発表2">
  <a:themeElements>
    <a:clrScheme name="nishina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ishina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ishina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ishina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ishina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ishina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ishina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ishina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ishina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ishina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ishina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ishina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ishina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仁科発表2</Template>
  <TotalTime>6156</TotalTime>
  <Words>4939</Words>
  <Application>Microsoft Office PowerPoint</Application>
  <PresentationFormat>画面に合わせる (4:3)</PresentationFormat>
  <Paragraphs>649</Paragraphs>
  <Slides>33</Slides>
  <Notes>25</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33</vt:i4>
      </vt:variant>
    </vt:vector>
  </HeadingPairs>
  <TitlesOfParts>
    <vt:vector size="43" baseType="lpstr">
      <vt:lpstr>AdvOT863180fb</vt:lpstr>
      <vt:lpstr>ＭＳ Ｐゴシック</vt:lpstr>
      <vt:lpstr>游ゴシック</vt:lpstr>
      <vt:lpstr>Arial</vt:lpstr>
      <vt:lpstr>Cambria Math</vt:lpstr>
      <vt:lpstr>Comic Sans MS</vt:lpstr>
      <vt:lpstr>Segoe UI</vt:lpstr>
      <vt:lpstr>Symbol</vt:lpstr>
      <vt:lpstr>Wingdings</vt:lpstr>
      <vt:lpstr>仁科発表2</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Tetsuya Ohnishi</dc:creator>
  <cp:lastModifiedBy>Tetsuya Ohnishi</cp:lastModifiedBy>
  <cp:revision>58</cp:revision>
  <cp:lastPrinted>2024-10-26T08:20:35Z</cp:lastPrinted>
  <dcterms:created xsi:type="dcterms:W3CDTF">2024-10-14T07:31:32Z</dcterms:created>
  <dcterms:modified xsi:type="dcterms:W3CDTF">2024-10-28T04:45:22Z</dcterms:modified>
</cp:coreProperties>
</file>